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6"/>
  </p:notesMasterIdLst>
  <p:handoutMasterIdLst>
    <p:handoutMasterId r:id="rId8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2370" autoAdjust="0"/>
    <p:restoredTop sz="94451" autoAdjust="0"/>
  </p:normalViewPr>
  <p:slideViewPr>
    <p:cSldViewPr>
      <p:cViewPr>
        <p:scale>
          <a:sx n="75" d="100"/>
          <a:sy n="75" d="100"/>
        </p:scale>
        <p:origin x="-744" y="-6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11/30/2013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xmlns=""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11/30/2013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xmlns=""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25</a:t>
            </a:fld>
            <a:endParaRPr lang="en-US" dirty="0"/>
          </a:p>
        </p:txBody>
      </p:sp>
    </p:spTree>
    <p:extLst>
      <p:ext uri="{BB962C8B-B14F-4D97-AF65-F5344CB8AC3E}">
        <p14:creationId xmlns:p14="http://schemas.microsoft.com/office/powerpoint/2010/main" xmlns="" val="3283025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xmlns=""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xmlns=""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xmlns=""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rightnessContrast bright="20000"/>
                    </a14:imgEffect>
                  </a14:imgLayer>
                </a14:imgProps>
              </a:ext>
              <a:ext uri="{28A0092B-C50C-407E-A947-70E740481C1C}">
                <a14:useLocalDpi xmlns:a14="http://schemas.microsoft.com/office/drawing/2010/main" xmlns=""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xmlns="">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hirensbootcd.org/" TargetMode="External"/><Relationship Id="rId2" Type="http://schemas.openxmlformats.org/officeDocument/2006/relationships/hyperlink" Target="http://www.aida64.com/" TargetMode="External"/><Relationship Id="rId1" Type="http://schemas.openxmlformats.org/officeDocument/2006/relationships/slideLayout" Target="../slideLayouts/slideLayout2.xml"/><Relationship Id="rId4" Type="http://schemas.openxmlformats.org/officeDocument/2006/relationships/hyperlink" Target="http://www.belarc.com/" TargetMode="Externa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bg.wikipedia.org/wiki/%D0%91%D1%80%D0%BE%D0%B9%D0%BD%D0%B0_%D1%81%D0%B8%D1%81%D1%82%D0%B5%D0%BC%D0%B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1048;&#1079;&#1090;&#1086;&#1095;&#1085;&#1080;&#1082;:%20http:/bg.wikipedia.org/wiki/%D0%A4%D0%B0%D0%B9%D0%BB%D0%BE%D0%B2%D0%B0_%D1%81%D0%B8%D1%81%D1%82%D0%B5%D0%BC%D0%B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Software_development_proces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techterms.com/definition/bitrate" TargetMode="External"/><Relationship Id="rId2" Type="http://schemas.openxmlformats.org/officeDocument/2006/relationships/hyperlink" Target="http://www.techterms.com/definition/sampling" TargetMode="External"/><Relationship Id="rId1" Type="http://schemas.openxmlformats.org/officeDocument/2006/relationships/slideLayout" Target="../slideLayouts/slideLayout2.xml"/><Relationship Id="rId4" Type="http://schemas.openxmlformats.org/officeDocument/2006/relationships/hyperlink" Target="http://www.fileinfo.com/extension/wa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en.wikipedia.org/wiki/Cream_(softwar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Vecto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w3schools.com/sql/sql_func_count.asp"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bg.wikipedia.org/wiki/%D0%98%D0%B7%D1%87%D0%B8%D1%81%D0%BB%D0%B5%D0%BD%D0%B8%D1%8F_%D0%B2_%D0%BE%D0%B1%D0%BB%D0%B0%D0%B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bg.wikipedia.org/wiki/%D0%9F%D0%B0%D0%BC%D0%B5%D1%82_%D1%81_%D0%BF%D1%80%D0%BE%D0%B8%D0%B7%D0%B2%D0%BE%D0%BB%D0%B5%D0%BD_%D0%B4%D0%BE%D1%81%D1%82%D1%8A%D0%B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bg.wikipedia.org/wiki/%D0%9C%D0%B0%D0%BB%D1%83%D0%B5%D1%80"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businessballs.com/mehrabiancommunications.ht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Audio_file_forma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en.wikipedia.org/wiki/Audio_file_forma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en.wikipedia.org/wiki/Audio_file_forma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Webmai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en.wikipedia.org/wiki/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en.wikipedia.org/wiki/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en.wikipedia.org/wiki/JavaScript" TargetMode="External"/><Relationship Id="rId2" Type="http://schemas.openxmlformats.org/officeDocument/2006/relationships/hyperlink" Target="http://www.java.co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buzzle.com/articles/major-types-of-software.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en-US" sz="4800" dirty="0" smtClean="0"/>
              <a:t>Training Test on Information Technology (IT)</a:t>
            </a:r>
            <a:endParaRPr lang="en-US" sz="4800" dirty="0"/>
          </a:p>
        </p:txBody>
      </p:sp>
      <p:sp>
        <p:nvSpPr>
          <p:cNvPr id="3" name="Subtitle 2"/>
          <p:cNvSpPr>
            <a:spLocks noGrp="1"/>
          </p:cNvSpPr>
          <p:nvPr>
            <p:ph type="subTitle" idx="1"/>
          </p:nvPr>
        </p:nvSpPr>
        <p:spPr>
          <a:xfrm>
            <a:off x="504700" y="3317080"/>
            <a:ext cx="8153400" cy="569120"/>
          </a:xfrm>
        </p:spPr>
        <p:txBody>
          <a:bodyPr/>
          <a:lstStyle/>
          <a:p>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MANGO]</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328936" cy="369332"/>
          </a:xfrm>
        </p:spPr>
        <p:txBody>
          <a:bodyPr/>
          <a:lstStyle/>
          <a:p>
            <a:r>
              <a:rPr lang="en-US" dirty="0" smtClean="0"/>
              <a:t>[]</a:t>
            </a:r>
            <a:endParaRPr lang="en-US" dirty="0"/>
          </a:p>
        </p:txBody>
      </p:sp>
    </p:spTree>
    <p:extLst>
      <p:ext uri="{BB962C8B-B14F-4D97-AF65-F5344CB8AC3E}">
        <p14:creationId xmlns:p14="http://schemas.microsoft.com/office/powerpoint/2010/main" xmlns=""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066800"/>
            <a:ext cx="6400800" cy="1658654"/>
          </a:xfrm>
        </p:spPr>
        <p:txBody>
          <a:bodyPr/>
          <a:lstStyle/>
          <a:p>
            <a:r>
              <a:rPr lang="bg-BG" dirty="0" smtClean="0"/>
              <a:t>Rules for working with and supporting computer systems</a:t>
            </a:r>
            <a:endParaRPr lang="en-US" dirty="0"/>
          </a:p>
        </p:txBody>
      </p:sp>
      <p:sp>
        <p:nvSpPr>
          <p:cNvPr id="3" name="Subtitle 2"/>
          <p:cNvSpPr>
            <a:spLocks noGrp="1"/>
          </p:cNvSpPr>
          <p:nvPr>
            <p:ph type="subTitle" idx="1"/>
          </p:nvPr>
        </p:nvSpPr>
        <p:spPr>
          <a:xfrm>
            <a:off x="609600" y="2761174"/>
            <a:ext cx="7924800" cy="569120"/>
          </a:xfrm>
        </p:spPr>
        <p:txBody>
          <a:bodyPr/>
          <a:lstStyle/>
          <a:p>
            <a:r>
              <a:rPr lang="en-US" dirty="0" smtClean="0"/>
              <a:t>Installation, Utilisation, Maintenance</a:t>
            </a:r>
            <a:r>
              <a:rPr lang="bg-BG" dirty="0" smtClean="0"/>
              <a:t>,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xmlns="">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xmlns="">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en-US" sz="3800" dirty="0" smtClean="0"/>
              <a:t>Working with Computer Programs</a:t>
            </a:r>
            <a:endParaRPr lang="en-US" sz="3800" dirty="0"/>
          </a:p>
        </p:txBody>
      </p:sp>
      <p:sp>
        <p:nvSpPr>
          <p:cNvPr id="3" name="Content Placeholder 2"/>
          <p:cNvSpPr>
            <a:spLocks noGrp="1"/>
          </p:cNvSpPr>
          <p:nvPr>
            <p:ph idx="1"/>
          </p:nvPr>
        </p:nvSpPr>
        <p:spPr/>
        <p:txBody>
          <a:bodyPr/>
          <a:lstStyle/>
          <a:p>
            <a:r>
              <a:rPr lang="en-US" dirty="0" smtClean="0"/>
              <a:t>This section </a:t>
            </a:r>
            <a:r>
              <a:rPr lang="en-US" dirty="0" smtClean="0"/>
              <a:t>consists </a:t>
            </a:r>
            <a:r>
              <a:rPr lang="en-US" dirty="0" smtClean="0"/>
              <a:t>of the following questions</a:t>
            </a:r>
            <a:r>
              <a:rPr lang="bg-BG" dirty="0" smtClean="0"/>
              <a:t>:</a:t>
            </a:r>
          </a:p>
          <a:p>
            <a:pPr lvl="1"/>
            <a:r>
              <a:rPr lang="en-US" dirty="0" smtClean="0"/>
              <a:t>Rules for working with computer systems and programs</a:t>
            </a:r>
            <a:endParaRPr lang="bg-BG" dirty="0" smtClean="0"/>
          </a:p>
          <a:p>
            <a:pPr lvl="2"/>
            <a:r>
              <a:rPr lang="en-US" dirty="0" smtClean="0"/>
              <a:t>Start-up and shut-down</a:t>
            </a:r>
            <a:endParaRPr lang="bg-BG" dirty="0" smtClean="0"/>
          </a:p>
          <a:p>
            <a:pPr lvl="2"/>
            <a:r>
              <a:rPr lang="en-US" dirty="0" smtClean="0"/>
              <a:t>Diagnostics</a:t>
            </a:r>
            <a:endParaRPr lang="bg-BG" dirty="0" smtClean="0"/>
          </a:p>
          <a:p>
            <a:pPr lvl="2"/>
            <a:r>
              <a:rPr lang="en-US" dirty="0" smtClean="0"/>
              <a:t>Problem detection</a:t>
            </a:r>
            <a:endParaRPr lang="bg-BG" dirty="0" smtClean="0"/>
          </a:p>
          <a:p>
            <a:pPr lvl="2"/>
            <a:r>
              <a:rPr lang="en-US" dirty="0" smtClean="0"/>
              <a:t>Maintenance</a:t>
            </a:r>
            <a:endParaRPr lang="bg-BG" dirty="0" smtClean="0"/>
          </a:p>
          <a:p>
            <a:pPr lvl="2"/>
            <a:r>
              <a:rPr lang="en-US" dirty="0" smtClean="0"/>
              <a:t>Testing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xmlns="" val="1480126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of the following is NOT a program for system information and diagnostics?</a:t>
            </a:r>
            <a:endParaRPr lang="en-US" dirty="0" smtClean="0"/>
          </a:p>
          <a:p>
            <a:pPr marL="871538" lvl="1" indent="-514350">
              <a:buFont typeface="+mj-lt"/>
              <a:buAutoNum type="alphaLcParenR"/>
            </a:pPr>
            <a:r>
              <a:rPr lang="en-US" dirty="0" smtClean="0"/>
              <a:t>AIDA64</a:t>
            </a:r>
          </a:p>
          <a:p>
            <a:pPr marL="871538" lvl="1" indent="-514350">
              <a:buFont typeface="+mj-lt"/>
              <a:buAutoNum type="alphaLcParenR"/>
            </a:pPr>
            <a:r>
              <a:rPr lang="en-US" dirty="0" smtClean="0"/>
              <a:t> </a:t>
            </a:r>
            <a:r>
              <a:rPr lang="en-US" dirty="0" err="1" smtClean="0"/>
              <a:t>Hiren's</a:t>
            </a:r>
            <a:r>
              <a:rPr lang="en-US" dirty="0" smtClean="0"/>
              <a:t> </a:t>
            </a:r>
            <a:r>
              <a:rPr lang="en-US" dirty="0" err="1" smtClean="0"/>
              <a:t>BootCD</a:t>
            </a:r>
            <a:endParaRPr lang="en-US" dirty="0" smtClean="0"/>
          </a:p>
          <a:p>
            <a:pPr marL="871538" lvl="1" indent="-514350">
              <a:buFont typeface="+mj-lt"/>
              <a:buAutoNum type="alphaLcParenR"/>
            </a:pPr>
            <a:r>
              <a:rPr lang="en-US" dirty="0" smtClean="0"/>
              <a:t> GIMP</a:t>
            </a:r>
          </a:p>
          <a:p>
            <a:pPr marL="871538" lvl="1" indent="-514350">
              <a:buFont typeface="+mj-lt"/>
              <a:buAutoNum type="alphaLcParenR"/>
            </a:pPr>
            <a:r>
              <a:rPr lang="en-US" dirty="0" smtClean="0"/>
              <a:t> </a:t>
            </a:r>
            <a:r>
              <a:rPr lang="en-US" dirty="0" err="1" smtClean="0"/>
              <a:t>Belarc</a:t>
            </a:r>
            <a:r>
              <a:rPr lang="en-US" dirty="0" smtClean="0"/>
              <a:t> Advisor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685800"/>
            <a:ext cx="8686800" cy="5791200"/>
          </a:xfrm>
        </p:spPr>
        <p:txBody>
          <a:bodyPr/>
          <a:lstStyle/>
          <a:p>
            <a:r>
              <a:rPr lang="en-US" dirty="0" smtClean="0"/>
              <a:t>Information</a:t>
            </a:r>
            <a:r>
              <a:rPr lang="bg-BG" dirty="0" smtClean="0"/>
              <a:t>:</a:t>
            </a:r>
            <a:endParaRPr lang="en-US" dirty="0" smtClean="0"/>
          </a:p>
          <a:p>
            <a:pPr lvl="1"/>
            <a:r>
              <a:rPr lang="en-US" sz="2800" dirty="0" smtClean="0"/>
              <a:t> </a:t>
            </a:r>
            <a:r>
              <a:rPr lang="bg-BG" sz="2400" dirty="0" smtClean="0"/>
              <a:t>GIMP (GNU Image Manipulation Program) is an image retouching and editing tool.</a:t>
            </a:r>
            <a:endParaRPr lang="en-US" sz="2400" dirty="0" smtClean="0"/>
          </a:p>
          <a:p>
            <a:pPr lvl="1"/>
            <a:r>
              <a:rPr lang="bg-BG" sz="2400" dirty="0" smtClean="0"/>
              <a:t>AIDA64 is a system information, diagnostics, and auditing program that runs on Microsoft Windows operating systems. </a:t>
            </a:r>
            <a:r>
              <a:rPr lang="bg-BG" sz="2400" dirty="0" smtClean="0">
                <a:hlinkClick r:id="rId2"/>
              </a:rPr>
              <a:t>http://www.aida64.com</a:t>
            </a:r>
            <a:endParaRPr lang="en-US" sz="2400" dirty="0" smtClean="0"/>
          </a:p>
          <a:p>
            <a:pPr lvl="1"/>
            <a:r>
              <a:rPr lang="bg-BG" sz="2400" dirty="0" smtClean="0"/>
              <a:t>Hiren's BootCD (also known as HBCD) is a bootable software CD containing a number of diagnostic programs. </a:t>
            </a:r>
            <a:r>
              <a:rPr lang="bg-BG" sz="2400" dirty="0" smtClean="0">
                <a:hlinkClick r:id="rId3"/>
              </a:rPr>
              <a:t>http://www.hirensbootcd.org </a:t>
            </a:r>
            <a:endParaRPr lang="en-US" sz="2400" dirty="0" smtClean="0"/>
          </a:p>
          <a:p>
            <a:pPr lvl="1"/>
            <a:r>
              <a:rPr lang="bg-BG" sz="2400" dirty="0" smtClean="0"/>
              <a:t>The Belarc Advisor builds a detailed profile of installed software and hardware, missing security patches, anti-virus status, and NIST SCAP security configurations (USGCB, FDCC) and displays the results in a Web browser. </a:t>
            </a:r>
            <a:r>
              <a:rPr lang="bg-BG" sz="2400" dirty="0" smtClean="0">
                <a:hlinkClick r:id="rId4"/>
              </a:rPr>
              <a:t>http://www.belarc.com</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xmlns=""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en-US" dirty="0" smtClean="0"/>
              <a:t>Means of Data Transfer in IT and Numeral Systems</a:t>
            </a:r>
            <a:endParaRPr lang="en-US" dirty="0"/>
          </a:p>
        </p:txBody>
      </p:sp>
      <p:sp>
        <p:nvSpPr>
          <p:cNvPr id="3" name="Subtitle 2"/>
          <p:cNvSpPr>
            <a:spLocks noGrp="1"/>
          </p:cNvSpPr>
          <p:nvPr>
            <p:ph type="subTitle" idx="1"/>
          </p:nvPr>
        </p:nvSpPr>
        <p:spPr>
          <a:xfrm>
            <a:off x="1219200" y="5445920"/>
            <a:ext cx="6705600" cy="954880"/>
          </a:xfrm>
        </p:spPr>
        <p:txBody>
          <a:bodyPr/>
          <a:lstStyle/>
          <a:p>
            <a:r>
              <a:rPr lang="en-US" dirty="0" smtClean="0"/>
              <a:t>Channels of Data Transfer, Measurement Units, Numeral Systems</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en-US" sz="3600" dirty="0" smtClean="0"/>
              <a:t>Data Transfer. Numeral Systems</a:t>
            </a:r>
            <a:endParaRPr lang="en-US" sz="3600" dirty="0"/>
          </a:p>
        </p:txBody>
      </p:sp>
      <p:sp>
        <p:nvSpPr>
          <p:cNvPr id="3" name="Content Placeholder 2"/>
          <p:cNvSpPr>
            <a:spLocks noGrp="1"/>
          </p:cNvSpPr>
          <p:nvPr>
            <p:ph idx="1"/>
          </p:nvPr>
        </p:nvSpPr>
        <p:spPr/>
        <p:txBody>
          <a:bodyPr/>
          <a:lstStyle/>
          <a:p>
            <a:r>
              <a:rPr lang="en-US" dirty="0" smtClean="0"/>
              <a:t>This section </a:t>
            </a:r>
            <a:r>
              <a:rPr lang="en-US" dirty="0" smtClean="0"/>
              <a:t>consists </a:t>
            </a:r>
            <a:r>
              <a:rPr lang="en-US" dirty="0" smtClean="0"/>
              <a:t>of the following questions</a:t>
            </a:r>
            <a:r>
              <a:rPr lang="bg-BG" dirty="0" smtClean="0"/>
              <a:t>:</a:t>
            </a:r>
          </a:p>
          <a:p>
            <a:pPr lvl="1"/>
            <a:r>
              <a:rPr lang="en-US" dirty="0" smtClean="0"/>
              <a:t>Means of IT data transfer (different approaches and methods, physical environments and transfer channels, advantages and disadvantages</a:t>
            </a:r>
            <a:r>
              <a:rPr lang="bg-BG" dirty="0" smtClean="0"/>
              <a:t>)</a:t>
            </a:r>
          </a:p>
          <a:p>
            <a:pPr lvl="1"/>
            <a:r>
              <a:rPr lang="en-US" dirty="0" smtClean="0"/>
              <a:t>Basic information measurement units</a:t>
            </a:r>
            <a:endParaRPr lang="bg-BG" dirty="0" smtClean="0"/>
          </a:p>
          <a:p>
            <a:pPr lvl="1"/>
            <a:r>
              <a:rPr lang="en-US" dirty="0" smtClean="0"/>
              <a:t>Fundamentals of binary calculations </a:t>
            </a:r>
            <a:endParaRPr lang="bg-BG" dirty="0" smtClean="0"/>
          </a:p>
          <a:p>
            <a:pPr lvl="1"/>
            <a:r>
              <a:rPr lang="en-US" dirty="0" smtClean="0"/>
              <a:t>Calculation in different numeral systems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xmlns="" val="377671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of the following is NOT true about numeral systems?</a:t>
            </a:r>
            <a:endParaRPr lang="en-US" dirty="0" smtClean="0"/>
          </a:p>
          <a:p>
            <a:pPr marL="871538" lvl="1" indent="-514350">
              <a:buFont typeface="+mj-lt"/>
              <a:buAutoNum type="alphaLcParenR"/>
            </a:pPr>
            <a:r>
              <a:rPr lang="bg-BG" sz="2400" dirty="0" smtClean="0"/>
              <a:t>Numeral systems are a way of representing numbers by a finite type-set of graphical signs called digits. </a:t>
            </a:r>
            <a:endParaRPr lang="en-US" sz="2400" dirty="0" smtClean="0"/>
          </a:p>
          <a:p>
            <a:pPr marL="871538" lvl="1" indent="-514350">
              <a:buFont typeface="+mj-lt"/>
              <a:buAutoNum type="alphaLcParenR"/>
            </a:pPr>
            <a:r>
              <a:rPr lang="bg-BG" sz="2400" dirty="0" smtClean="0"/>
              <a:t>The characters, which are used to depict numbers in a given numeral system, can be perceived as that system’s alphabet. </a:t>
            </a:r>
            <a:endParaRPr lang="en-US" sz="2400" dirty="0" smtClean="0"/>
          </a:p>
          <a:p>
            <a:pPr marL="871538" lvl="1" indent="-514350">
              <a:buFont typeface="+mj-lt"/>
              <a:buAutoNum type="alphaLcParenR"/>
            </a:pPr>
            <a:r>
              <a:rPr lang="bg-BG" sz="2400" dirty="0" smtClean="0"/>
              <a:t>Beside an alphabet, every numeral system has a base. </a:t>
            </a:r>
            <a:endParaRPr lang="en-US" sz="2400" dirty="0" smtClean="0"/>
          </a:p>
          <a:p>
            <a:pPr marL="871538" lvl="1" indent="-514350">
              <a:buFont typeface="+mj-lt"/>
              <a:buAutoNum type="alphaLcParenR"/>
            </a:pPr>
            <a:r>
              <a:rPr lang="bg-BG" sz="2400" dirty="0" smtClean="0"/>
              <a:t>The base is a number not equal to the different digits used by the system for depicting the numbers in it. </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457200" y="4953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en-US" sz="2800" dirty="0" smtClean="0"/>
              <a:t> </a:t>
            </a:r>
            <a:r>
              <a:rPr lang="bg-BG" sz="2800" dirty="0" smtClean="0"/>
              <a:t>The correct answer is: d) The base is a number not equal to the different digits used by the system for depicting the numbers in it. The true statement is that the base is a number equal to the different digits used by the system for depicting the numbers in it.</a:t>
            </a:r>
            <a:endParaRPr lang="en-US" sz="2800" dirty="0" smtClean="0"/>
          </a:p>
          <a:p>
            <a:pPr lvl="1"/>
            <a:r>
              <a:rPr lang="en-US" sz="2800" dirty="0" smtClean="0"/>
              <a:t>Source</a:t>
            </a:r>
            <a:r>
              <a:rPr lang="bg-BG" sz="2800" dirty="0" smtClean="0"/>
              <a:t>: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xmlns=""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Operational Systems</a:t>
            </a:r>
            <a:endParaRPr lang="en-US" dirty="0"/>
          </a:p>
        </p:txBody>
      </p:sp>
      <p:sp>
        <p:nvSpPr>
          <p:cNvPr id="3" name="Subtitle 2"/>
          <p:cNvSpPr>
            <a:spLocks noGrp="1"/>
          </p:cNvSpPr>
          <p:nvPr>
            <p:ph type="subTitle" idx="1"/>
          </p:nvPr>
        </p:nvSpPr>
        <p:spPr>
          <a:xfrm>
            <a:off x="838200" y="5374478"/>
            <a:ext cx="7467600" cy="950122"/>
          </a:xfrm>
        </p:spPr>
        <p:txBody>
          <a:bodyPr/>
          <a:lstStyle/>
          <a:p>
            <a:r>
              <a:rPr lang="en-US" dirty="0" smtClean="0"/>
              <a:t>Architecture, Processes, Users, User Interface, File Systems</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xmlns="">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xmlns="">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xmlns=""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xmlns=""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xmlns=""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xmlns=""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xmlns="">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xmlns=""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xmlns=""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Systems</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smtClean="0"/>
              <a:t>This section </a:t>
            </a:r>
            <a:r>
              <a:rPr lang="en-US" sz="2800" dirty="0" smtClean="0"/>
              <a:t>consists </a:t>
            </a:r>
            <a:r>
              <a:rPr lang="en-US" sz="2800" dirty="0" smtClean="0"/>
              <a:t>of the following questions</a:t>
            </a:r>
            <a:r>
              <a:rPr lang="bg-BG" sz="3000" dirty="0" smtClean="0"/>
              <a:t>:</a:t>
            </a:r>
          </a:p>
          <a:p>
            <a:pPr lvl="1"/>
            <a:r>
              <a:rPr lang="en-US" sz="2800" dirty="0" smtClean="0"/>
              <a:t>Operational systems</a:t>
            </a:r>
            <a:r>
              <a:rPr lang="bg-BG" sz="2800" dirty="0" smtClean="0"/>
              <a:t> </a:t>
            </a:r>
            <a:r>
              <a:rPr lang="bg-BG" sz="2800" dirty="0"/>
              <a:t>– </a:t>
            </a:r>
            <a:r>
              <a:rPr lang="en-US" sz="2800" dirty="0" smtClean="0"/>
              <a:t>concepts</a:t>
            </a:r>
            <a:r>
              <a:rPr lang="bg-BG" sz="2800" dirty="0" smtClean="0"/>
              <a:t>, </a:t>
            </a:r>
            <a:r>
              <a:rPr lang="en-US" sz="2800" dirty="0" smtClean="0"/>
              <a:t>main functions and tasks. User interface</a:t>
            </a:r>
            <a:r>
              <a:rPr lang="bg-BG" sz="2800" dirty="0" smtClean="0"/>
              <a:t> </a:t>
            </a:r>
            <a:r>
              <a:rPr lang="bg-BG" sz="2800" dirty="0"/>
              <a:t>– </a:t>
            </a:r>
            <a:r>
              <a:rPr lang="en-US" sz="2800" dirty="0" smtClean="0"/>
              <a:t>concepts, types</a:t>
            </a:r>
            <a:r>
              <a:rPr lang="bg-BG" sz="2800" dirty="0" smtClean="0"/>
              <a:t>. </a:t>
            </a:r>
            <a:r>
              <a:rPr lang="en-US" sz="2800" dirty="0" smtClean="0"/>
              <a:t>Graphical interface</a:t>
            </a:r>
            <a:r>
              <a:rPr lang="bg-BG" sz="2800" dirty="0" smtClean="0"/>
              <a:t> </a:t>
            </a:r>
            <a:r>
              <a:rPr lang="bg-BG" sz="2800" dirty="0"/>
              <a:t>– </a:t>
            </a:r>
            <a:r>
              <a:rPr lang="en-US" sz="2800" dirty="0" smtClean="0"/>
              <a:t>concepts</a:t>
            </a:r>
            <a:r>
              <a:rPr lang="bg-BG" sz="2800" dirty="0" smtClean="0"/>
              <a:t>, </a:t>
            </a:r>
            <a:r>
              <a:rPr lang="en-US" sz="2800" dirty="0" smtClean="0"/>
              <a:t>main objects</a:t>
            </a:r>
            <a:r>
              <a:rPr lang="bg-BG" sz="2800" dirty="0" smtClean="0"/>
              <a:t>, </a:t>
            </a:r>
            <a:r>
              <a:rPr lang="en-US" sz="2800" dirty="0" smtClean="0"/>
              <a:t>main operations</a:t>
            </a:r>
            <a:r>
              <a:rPr lang="bg-BG" sz="2800" dirty="0" smtClean="0"/>
              <a:t>, </a:t>
            </a:r>
            <a:r>
              <a:rPr lang="en-US" sz="2800" dirty="0" smtClean="0"/>
              <a:t>organisation</a:t>
            </a:r>
            <a:r>
              <a:rPr lang="bg-BG" sz="2800" dirty="0" smtClean="0"/>
              <a:t>, </a:t>
            </a:r>
            <a:r>
              <a:rPr lang="en-US" sz="2800" dirty="0" smtClean="0"/>
              <a:t>settings</a:t>
            </a:r>
            <a:r>
              <a:rPr lang="bg-BG" sz="2800" dirty="0" smtClean="0"/>
              <a:t>. </a:t>
            </a:r>
            <a:r>
              <a:rPr lang="en-US" sz="2800" dirty="0" smtClean="0"/>
              <a:t>File</a:t>
            </a:r>
            <a:r>
              <a:rPr lang="bg-BG" sz="2800" dirty="0" smtClean="0"/>
              <a:t> </a:t>
            </a:r>
            <a:r>
              <a:rPr lang="bg-BG" sz="2800" dirty="0"/>
              <a:t>– </a:t>
            </a:r>
            <a:r>
              <a:rPr lang="en-US" sz="2800" dirty="0" smtClean="0"/>
              <a:t>concepts</a:t>
            </a:r>
            <a:r>
              <a:rPr lang="bg-BG" sz="2800" dirty="0" smtClean="0"/>
              <a:t>, </a:t>
            </a:r>
            <a:r>
              <a:rPr lang="en-US" sz="2800" dirty="0" smtClean="0"/>
              <a:t>characteristics</a:t>
            </a:r>
            <a:r>
              <a:rPr lang="bg-BG" sz="2800" dirty="0" smtClean="0"/>
              <a:t>. </a:t>
            </a:r>
            <a:r>
              <a:rPr lang="en-US" sz="2800" dirty="0" smtClean="0"/>
              <a:t>File systems</a:t>
            </a:r>
            <a:r>
              <a:rPr lang="bg-BG" sz="2800" dirty="0" smtClean="0"/>
              <a:t> </a:t>
            </a:r>
            <a:r>
              <a:rPr lang="bg-BG" sz="2800" dirty="0"/>
              <a:t>– </a:t>
            </a:r>
            <a:r>
              <a:rPr lang="en-US" sz="2800" dirty="0" smtClean="0"/>
              <a:t>concepts, types</a:t>
            </a:r>
            <a:r>
              <a:rPr lang="bg-BG" sz="2800" dirty="0" smtClean="0"/>
              <a:t>, </a:t>
            </a:r>
            <a:r>
              <a:rPr lang="en-US" sz="2800" dirty="0" smtClean="0"/>
              <a:t>logical and physical organisation, main objects and actions</a:t>
            </a:r>
            <a:r>
              <a:rPr lang="bg-BG" sz="2800" dirty="0" smtClean="0"/>
              <a:t>. </a:t>
            </a:r>
            <a:r>
              <a:rPr lang="en-US" sz="2800" dirty="0" smtClean="0"/>
              <a:t>Users, processes, multitasking</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xmlns="" val="305048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en-US" dirty="0" smtClean="0"/>
              <a:t>Computer Systems</a:t>
            </a:r>
            <a:endParaRPr lang="en-US" dirty="0"/>
          </a:p>
        </p:txBody>
      </p:sp>
      <p:sp>
        <p:nvSpPr>
          <p:cNvPr id="3" name="Subtitle 2"/>
          <p:cNvSpPr>
            <a:spLocks noGrp="1"/>
          </p:cNvSpPr>
          <p:nvPr>
            <p:ph type="subTitle" idx="1"/>
          </p:nvPr>
        </p:nvSpPr>
        <p:spPr>
          <a:xfrm>
            <a:off x="609600" y="5603079"/>
            <a:ext cx="7924800" cy="569120"/>
          </a:xfrm>
        </p:spPr>
        <p:txBody>
          <a:bodyPr/>
          <a:lstStyle/>
          <a:p>
            <a:r>
              <a:rPr lang="en-US" dirty="0" smtClean="0"/>
              <a:t>Hardware questions</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of the following is not the kind of file system?</a:t>
            </a:r>
            <a:endParaRPr lang="en-US" dirty="0" smtClean="0"/>
          </a:p>
          <a:p>
            <a:pPr marL="871538" lvl="1" indent="-514350">
              <a:buFont typeface="+mj-lt"/>
              <a:buAutoNum type="alphaLcParenR"/>
            </a:pPr>
            <a:r>
              <a:rPr lang="en-US" dirty="0" smtClean="0"/>
              <a:t> FAT</a:t>
            </a:r>
          </a:p>
          <a:p>
            <a:pPr marL="871538" lvl="1" indent="-514350">
              <a:buFont typeface="+mj-lt"/>
              <a:buAutoNum type="alphaLcParenR"/>
            </a:pPr>
            <a:r>
              <a:rPr lang="en-US" dirty="0" smtClean="0"/>
              <a:t> NTFS</a:t>
            </a:r>
          </a:p>
          <a:p>
            <a:pPr marL="871538" lvl="1" indent="-514350">
              <a:buFont typeface="+mj-lt"/>
              <a:buAutoNum type="alphaLcParenR"/>
            </a:pPr>
            <a:r>
              <a:rPr lang="en-US" dirty="0" smtClean="0"/>
              <a:t> EXT</a:t>
            </a:r>
          </a:p>
          <a:p>
            <a:pPr marL="871538" lvl="1" indent="-514350">
              <a:buFont typeface="+mj-lt"/>
              <a:buAutoNum type="alphaLcParenR"/>
            </a:pPr>
            <a:r>
              <a:rPr lang="en-US" dirty="0" smtClean="0"/>
              <a:t> PAAS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bg-BG" sz="2800" dirty="0" smtClean="0"/>
              <a:t>One of the possibility models for cloud computing is PAARS. In this model the users of the cloud hire both infrastructure and software applications, hosted on the cloud to produce their own applications. </a:t>
            </a:r>
            <a:endParaRPr lang="en-US" sz="2800" dirty="0" smtClean="0"/>
          </a:p>
          <a:p>
            <a:pPr lvl="1">
              <a:buNone/>
            </a:pPr>
            <a:endParaRPr lang="bg-BG" sz="2800" dirty="0" smtClean="0"/>
          </a:p>
          <a:p>
            <a:pPr lvl="1"/>
            <a:r>
              <a:rPr lang="en-US" sz="2800" dirty="0" smtClean="0"/>
              <a:t>Source</a:t>
            </a:r>
            <a:r>
              <a:rPr lang="bg-BG" sz="2800" dirty="0" smtClean="0"/>
              <a:t>: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xmlns=""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3" name="Subtitle 2"/>
          <p:cNvSpPr>
            <a:spLocks noGrp="1"/>
          </p:cNvSpPr>
          <p:nvPr>
            <p:ph type="subTitle" idx="1"/>
          </p:nvPr>
        </p:nvSpPr>
        <p:spPr>
          <a:xfrm>
            <a:off x="609600" y="5145880"/>
            <a:ext cx="7924800" cy="1026320"/>
          </a:xfrm>
        </p:spPr>
        <p:txBody>
          <a:bodyPr/>
          <a:lstStyle/>
          <a:p>
            <a:r>
              <a:rPr lang="en-US" dirty="0" smtClean="0"/>
              <a:t>Analysis, Specification</a:t>
            </a:r>
            <a:r>
              <a:rPr lang="bg-BG" dirty="0" smtClean="0"/>
              <a:t>, </a:t>
            </a:r>
            <a:r>
              <a:rPr lang="en-US" dirty="0" smtClean="0"/>
              <a:t>Design</a:t>
            </a:r>
            <a:r>
              <a:rPr lang="bg-BG" dirty="0" smtClean="0"/>
              <a:t>, </a:t>
            </a:r>
            <a:r>
              <a:rPr lang="en-US" dirty="0" smtClean="0"/>
              <a:t>Prototype</a:t>
            </a:r>
            <a:r>
              <a:rPr lang="bg-BG" dirty="0" smtClean="0"/>
              <a:t>, </a:t>
            </a:r>
            <a:r>
              <a:rPr lang="en-US" dirty="0" smtClean="0"/>
              <a:t>Implementation</a:t>
            </a:r>
            <a:r>
              <a:rPr lang="bg-BG" dirty="0" smtClean="0"/>
              <a:t>, </a:t>
            </a:r>
            <a:r>
              <a:rPr lang="en-US" dirty="0" smtClean="0"/>
              <a:t>Testing</a:t>
            </a:r>
            <a:r>
              <a:rPr lang="bg-BG" dirty="0" smtClean="0"/>
              <a:t>, </a:t>
            </a:r>
            <a:r>
              <a:rPr lang="en-US" dirty="0" smtClean="0"/>
              <a:t>Maintenance</a:t>
            </a:r>
            <a:r>
              <a:rPr lang="bg-BG" dirty="0" smtClean="0"/>
              <a:t>, …</a:t>
            </a:r>
            <a:endParaRPr lang="en-US" dirty="0"/>
          </a:p>
        </p:txBody>
      </p:sp>
    </p:spTree>
    <p:extLst>
      <p:ext uri="{BB962C8B-B14F-4D97-AF65-F5344CB8AC3E}">
        <p14:creationId xmlns:p14="http://schemas.microsoft.com/office/powerpoint/2010/main" xmlns="" val="248245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This section </a:t>
            </a:r>
            <a:r>
              <a:rPr lang="en-US" dirty="0" smtClean="0"/>
              <a:t>consists </a:t>
            </a:r>
            <a:r>
              <a:rPr lang="en-US" dirty="0" smtClean="0"/>
              <a:t>of the following questions</a:t>
            </a:r>
            <a:r>
              <a:rPr lang="bg-BG" dirty="0" smtClean="0"/>
              <a:t>:</a:t>
            </a:r>
          </a:p>
          <a:p>
            <a:pPr lvl="1"/>
            <a:r>
              <a:rPr lang="en-US" dirty="0" smtClean="0"/>
              <a:t>Main phases of project implementation</a:t>
            </a:r>
            <a:r>
              <a:rPr lang="ru-RU" dirty="0" smtClean="0"/>
              <a:t> </a:t>
            </a:r>
            <a:r>
              <a:rPr lang="ru-RU" dirty="0"/>
              <a:t>– </a:t>
            </a:r>
            <a:r>
              <a:rPr lang="en-US" dirty="0" smtClean="0"/>
              <a:t>analysis</a:t>
            </a:r>
            <a:r>
              <a:rPr lang="ru-RU" dirty="0" smtClean="0"/>
              <a:t>, </a:t>
            </a:r>
            <a:r>
              <a:rPr lang="en-US" dirty="0" smtClean="0"/>
              <a:t>modeling, design</a:t>
            </a:r>
            <a:r>
              <a:rPr lang="ru-RU" dirty="0" smtClean="0"/>
              <a:t>, </a:t>
            </a:r>
            <a:r>
              <a:rPr lang="en-US" dirty="0" smtClean="0"/>
              <a:t>prototype creation</a:t>
            </a:r>
            <a:r>
              <a:rPr lang="ru-RU" dirty="0" smtClean="0"/>
              <a:t>, </a:t>
            </a:r>
            <a:r>
              <a:rPr lang="en-US" dirty="0" smtClean="0"/>
              <a:t>implementation</a:t>
            </a:r>
            <a:r>
              <a:rPr lang="ru-RU" dirty="0" smtClean="0"/>
              <a:t>, </a:t>
            </a:r>
            <a:r>
              <a:rPr lang="en-US" dirty="0" smtClean="0"/>
              <a:t>verification</a:t>
            </a:r>
            <a:r>
              <a:rPr lang="ru-RU" dirty="0" smtClean="0"/>
              <a:t> (</a:t>
            </a:r>
            <a:r>
              <a:rPr lang="en-US" dirty="0" smtClean="0"/>
              <a:t>testing and quality assurance</a:t>
            </a:r>
            <a:r>
              <a:rPr lang="ru-RU" dirty="0" smtClean="0"/>
              <a:t>), </a:t>
            </a:r>
            <a:r>
              <a:rPr lang="en-US" dirty="0" smtClean="0"/>
              <a:t>improvement and refining</a:t>
            </a:r>
            <a:r>
              <a:rPr lang="ru-RU" dirty="0" smtClean="0"/>
              <a:t>, </a:t>
            </a:r>
            <a:r>
              <a:rPr lang="en-US" dirty="0" smtClean="0"/>
              <a:t>documentation, tracking</a:t>
            </a:r>
            <a:r>
              <a:rPr lang="ru-RU" dirty="0" smtClean="0"/>
              <a:t>. </a:t>
            </a:r>
            <a:r>
              <a:rPr lang="en-US" dirty="0" smtClean="0"/>
              <a:t>Modeling methods</a:t>
            </a:r>
            <a:r>
              <a:rPr lang="ru-RU" dirty="0" smtClean="0"/>
              <a:t>. </a:t>
            </a:r>
            <a:r>
              <a:rPr lang="ru-RU" dirty="0"/>
              <a:t>UML. </a:t>
            </a:r>
            <a:r>
              <a:rPr lang="en-US" dirty="0" smtClean="0"/>
              <a:t>Validity assessment of project implementation</a:t>
            </a:r>
            <a:r>
              <a:rPr lang="ru-RU" dirty="0" smtClean="0"/>
              <a:t>. </a:t>
            </a:r>
            <a:r>
              <a:rPr lang="en-US" dirty="0" smtClean="0"/>
              <a:t>Planning and management of projects</a:t>
            </a:r>
            <a:r>
              <a:rPr lang="ru-RU"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xmlns="" val="265786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Arrange the phases of making a software product in chronological order: A-Implementation; B-Planning; C-Defining the task; D-Deploying the product; E-Debugging:</a:t>
            </a:r>
            <a:endParaRPr lang="en-US" dirty="0" smtClean="0"/>
          </a:p>
          <a:p>
            <a:pPr marL="871538" lvl="1" indent="-514350">
              <a:buFont typeface="+mj-lt"/>
              <a:buAutoNum type="alphaLcParenR"/>
            </a:pPr>
            <a:r>
              <a:rPr lang="bg-BG" dirty="0" smtClean="0"/>
              <a:t>A,B,C,D,E </a:t>
            </a:r>
            <a:endParaRPr lang="en-US" dirty="0" smtClean="0"/>
          </a:p>
          <a:p>
            <a:pPr marL="871538" lvl="1" indent="-514350">
              <a:buFont typeface="+mj-lt"/>
              <a:buAutoNum type="alphaLcParenR"/>
            </a:pPr>
            <a:r>
              <a:rPr lang="bg-BG" dirty="0" smtClean="0"/>
              <a:t>B,A,C,D,E </a:t>
            </a:r>
            <a:endParaRPr lang="en-US" dirty="0" smtClean="0"/>
          </a:p>
          <a:p>
            <a:pPr marL="871538" lvl="1" indent="-514350">
              <a:buFont typeface="+mj-lt"/>
              <a:buAutoNum type="alphaLcParenR"/>
            </a:pPr>
            <a:r>
              <a:rPr lang="bg-BG" dirty="0" smtClean="0"/>
              <a:t>C,B,A,D,E </a:t>
            </a:r>
            <a:endParaRPr lang="en-US" dirty="0" smtClean="0"/>
          </a:p>
          <a:p>
            <a:pPr marL="871538" lvl="1" indent="-514350">
              <a:buFont typeface="+mj-lt"/>
              <a:buAutoNum type="alphaLcParenR"/>
            </a:pPr>
            <a:r>
              <a:rPr lang="bg-BG" dirty="0" smtClean="0"/>
              <a:t>B,A,C,E,D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33400" y="4419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en-US" sz="2200" dirty="0" smtClean="0"/>
              <a:t> </a:t>
            </a:r>
            <a:r>
              <a:rPr lang="bg-BG" sz="2400" dirty="0" smtClean="0"/>
              <a:t>There are several different approaches to software development, however most methodologies share the same steps. First you need to know what exactly you will make and what problem will you solve. So defining the task is the first step. Then you need to break the problem into smaller pieces and plan the solving of every piece. Then comes the implementation part (writing the code). After you have written the code, you need only to check for mistakes and debug the program if it's not working properly. The final step is deployement and maintenance if your software is for customers</a:t>
            </a:r>
            <a:r>
              <a:rPr lang="bg-BG" sz="2200" dirty="0" smtClean="0"/>
              <a:t>.</a:t>
            </a:r>
            <a:endParaRPr lang="en-US" sz="2200" dirty="0" smtClean="0"/>
          </a:p>
          <a:p>
            <a:pPr lvl="1"/>
            <a:r>
              <a:rPr lang="en-US" sz="2200" dirty="0" smtClean="0"/>
              <a:t>Source</a:t>
            </a:r>
            <a:r>
              <a:rPr lang="bg-BG" sz="2200" dirty="0" smtClean="0"/>
              <a:t>:  </a:t>
            </a:r>
            <a:r>
              <a:rPr lang="en-US" sz="2200" dirty="0" smtClean="0">
                <a:hlinkClick r:id="rId3"/>
              </a:rPr>
              <a:t>Wikipedia</a:t>
            </a:r>
            <a:endParaRPr lang="en-US" sz="2200" dirty="0" smtClean="0"/>
          </a:p>
          <a:p>
            <a:pPr lvl="1">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xmlns="" val="2363493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Compressing and Decompressing Data</a:t>
            </a:r>
            <a:endParaRPr lang="en-US" dirty="0"/>
          </a:p>
        </p:txBody>
      </p:sp>
      <p:sp>
        <p:nvSpPr>
          <p:cNvPr id="3" name="Subtitle 2"/>
          <p:cNvSpPr>
            <a:spLocks noGrp="1"/>
          </p:cNvSpPr>
          <p:nvPr>
            <p:ph type="subTitle" idx="1"/>
          </p:nvPr>
        </p:nvSpPr>
        <p:spPr>
          <a:xfrm>
            <a:off x="609600" y="5603080"/>
            <a:ext cx="7924800" cy="569120"/>
          </a:xfrm>
        </p:spPr>
        <p:txBody>
          <a:bodyPr/>
          <a:lstStyle/>
          <a:p>
            <a:r>
              <a:rPr lang="en-US" dirty="0" smtClean="0"/>
              <a:t>Compressing algorithms, archive software</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rightnessContrast bright="20000"/>
                    </a14:imgEffect>
                  </a14:imgLayer>
                </a14:imgProps>
              </a:ext>
              <a:ext uri="{28A0092B-C50C-407E-A947-70E740481C1C}">
                <a14:useLocalDpi xmlns:a14="http://schemas.microsoft.com/office/drawing/2010/main" xmlns=""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xmlns="">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6" name="Picture 10" descr="http://www.hbp.com/images/winzip_logo.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xmlns=""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798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Compressing</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This section </a:t>
            </a:r>
            <a:r>
              <a:rPr lang="en-US" dirty="0" smtClean="0"/>
              <a:t>consists </a:t>
            </a:r>
            <a:r>
              <a:rPr lang="en-US" dirty="0" smtClean="0"/>
              <a:t>of the following questions</a:t>
            </a:r>
            <a:r>
              <a:rPr lang="bg-BG" dirty="0" smtClean="0"/>
              <a:t>:</a:t>
            </a:r>
          </a:p>
          <a:p>
            <a:pPr lvl="1"/>
            <a:r>
              <a:rPr lang="en-US" dirty="0" smtClean="0"/>
              <a:t>Compressing and decompressing of data</a:t>
            </a:r>
            <a:r>
              <a:rPr lang="bg-BG" dirty="0" smtClean="0"/>
              <a:t>. </a:t>
            </a:r>
            <a:r>
              <a:rPr lang="en-US" dirty="0" smtClean="0"/>
              <a:t>Coding with and without loss</a:t>
            </a:r>
            <a:r>
              <a:rPr lang="bg-BG" dirty="0" smtClean="0"/>
              <a:t>. </a:t>
            </a:r>
            <a:r>
              <a:rPr lang="en-US" dirty="0" smtClean="0"/>
              <a:t>Linear prediction coding</a:t>
            </a:r>
            <a:r>
              <a:rPr lang="bg-BG" dirty="0" smtClean="0"/>
              <a:t>. </a:t>
            </a:r>
            <a:r>
              <a:rPr lang="en-US" dirty="0" smtClean="0"/>
              <a:t>Shannon-</a:t>
            </a:r>
            <a:r>
              <a:rPr lang="en-US" dirty="0" err="1" smtClean="0"/>
              <a:t>Fano</a:t>
            </a:r>
            <a:r>
              <a:rPr lang="en-US" dirty="0" smtClean="0"/>
              <a:t>’ and Huffman’s algorithms</a:t>
            </a:r>
            <a:r>
              <a:rPr lang="bg-BG" dirty="0" smtClean="0"/>
              <a:t>. </a:t>
            </a:r>
            <a:r>
              <a:rPr lang="en-US" dirty="0" smtClean="0"/>
              <a:t>Arithmetical coding</a:t>
            </a:r>
            <a:r>
              <a:rPr lang="bg-BG" dirty="0" smtClean="0"/>
              <a:t>. </a:t>
            </a:r>
            <a:r>
              <a:rPr lang="en-US" dirty="0" smtClean="0"/>
              <a:t>Dictionary coding</a:t>
            </a:r>
            <a:r>
              <a:rPr lang="bg-BG" dirty="0" smtClean="0"/>
              <a:t>: </a:t>
            </a:r>
            <a:r>
              <a:rPr lang="bg-BG" dirty="0"/>
              <a:t>LZ-77 </a:t>
            </a:r>
            <a:r>
              <a:rPr lang="en-US" dirty="0" smtClean="0"/>
              <a:t>and</a:t>
            </a:r>
            <a:r>
              <a:rPr lang="bg-BG" dirty="0" smtClean="0"/>
              <a:t> </a:t>
            </a:r>
            <a:r>
              <a:rPr lang="bg-BG" dirty="0"/>
              <a:t>LZW. JPEG </a:t>
            </a:r>
            <a:r>
              <a:rPr lang="en-US" dirty="0" smtClean="0"/>
              <a:t>coding</a:t>
            </a:r>
            <a:r>
              <a:rPr lang="bg-BG" dirty="0" smtClean="0"/>
              <a:t>. </a:t>
            </a:r>
            <a:r>
              <a:rPr lang="en-US" dirty="0" smtClean="0"/>
              <a:t>Archiving programs</a:t>
            </a:r>
            <a:r>
              <a:rPr lang="bg-BG" dirty="0" smtClean="0"/>
              <a:t> </a:t>
            </a:r>
            <a:r>
              <a:rPr lang="bg-BG" dirty="0"/>
              <a:t>– </a:t>
            </a:r>
            <a:r>
              <a:rPr lang="en-US" dirty="0" smtClean="0"/>
              <a:t>working with</a:t>
            </a:r>
            <a:r>
              <a:rPr lang="bg-BG" dirty="0" smtClean="0"/>
              <a:t> </a:t>
            </a:r>
            <a:r>
              <a:rPr lang="en-US" dirty="0" err="1"/>
              <a:t>WinZIP</a:t>
            </a:r>
            <a:r>
              <a:rPr lang="bg-BG" dirty="0"/>
              <a:t> </a:t>
            </a:r>
            <a:r>
              <a:rPr lang="en-US" dirty="0" smtClean="0"/>
              <a:t>and</a:t>
            </a:r>
            <a:r>
              <a:rPr lang="bg-BG" dirty="0" smtClean="0"/>
              <a:t> </a:t>
            </a:r>
            <a:r>
              <a:rPr lang="en-US" dirty="0"/>
              <a:t>WinRAR</a:t>
            </a:r>
            <a:r>
              <a:rPr lang="bg-BG" dirty="0"/>
              <a:t>. </a:t>
            </a:r>
            <a:r>
              <a:rPr lang="en-US" dirty="0" smtClean="0"/>
              <a:t>Creation and principle of operation of self archiving and installing archives</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xmlns="" val="365156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of the following  formats is not compressed?</a:t>
            </a:r>
            <a:r>
              <a:rPr lang="en-US" dirty="0" smtClean="0"/>
              <a:t> </a:t>
            </a:r>
          </a:p>
          <a:p>
            <a:pPr marL="871538" lvl="1" indent="-514350">
              <a:buFont typeface="+mj-lt"/>
              <a:buAutoNum type="alphaLcParenR"/>
            </a:pPr>
            <a:r>
              <a:rPr lang="en-US" dirty="0" smtClean="0"/>
              <a:t>RAR </a:t>
            </a:r>
          </a:p>
          <a:p>
            <a:pPr marL="871538" lvl="1" indent="-514350">
              <a:buFont typeface="+mj-lt"/>
              <a:buAutoNum type="alphaLcParenR"/>
            </a:pPr>
            <a:r>
              <a:rPr lang="bg-BG" dirty="0" smtClean="0"/>
              <a:t>JPEG</a:t>
            </a:r>
            <a:endParaRPr lang="en-US" dirty="0" smtClean="0"/>
          </a:p>
          <a:p>
            <a:pPr marL="871538" lvl="1" indent="-514350">
              <a:buFont typeface="+mj-lt"/>
              <a:buAutoNum type="alphaLcParenR"/>
            </a:pPr>
            <a:r>
              <a:rPr lang="bg-BG" dirty="0" smtClean="0"/>
              <a:t>DOCX</a:t>
            </a:r>
            <a:endParaRPr lang="en-US" dirty="0" smtClean="0"/>
          </a:p>
          <a:p>
            <a:pPr marL="871538" lvl="1" indent="-514350">
              <a:buFont typeface="+mj-lt"/>
              <a:buAutoNum type="alphaLcParenR"/>
            </a:pPr>
            <a:r>
              <a:rPr lang="bg-BG" dirty="0" smtClean="0"/>
              <a:t>WAV </a:t>
            </a:r>
            <a:endParaRPr lang="en-US" dirty="0" smtClean="0"/>
          </a:p>
          <a:p>
            <a:pPr marL="871538" lvl="1" indent="-514350">
              <a:buNone/>
            </a:pPr>
            <a:endParaRPr lang="en-US" dirty="0" smtClean="0"/>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bg-BG" sz="2800" dirty="0" smtClean="0"/>
              <a:t> </a:t>
            </a:r>
            <a:r>
              <a:rPr lang="bg-BG" sz="2800" dirty="0">
                <a:effectLst/>
              </a:rPr>
              <a:t>WAV – </a:t>
            </a:r>
            <a:r>
              <a:rPr lang="en-US" sz="2800" dirty="0" smtClean="0">
                <a:effectLst/>
              </a:rPr>
              <a:t>is short for “</a:t>
            </a:r>
            <a:r>
              <a:rPr lang="bg-BG" sz="2800" dirty="0" smtClean="0">
                <a:effectLst/>
              </a:rPr>
              <a:t>Waveform </a:t>
            </a:r>
            <a:r>
              <a:rPr lang="bg-BG" sz="2800" dirty="0">
                <a:effectLst/>
              </a:rPr>
              <a:t>Audio File Format</a:t>
            </a:r>
            <a:r>
              <a:rPr lang="bg-BG" sz="2800" dirty="0" smtClean="0">
                <a:effectLst/>
              </a:rPr>
              <a:t>”</a:t>
            </a:r>
            <a:endParaRPr lang="en-US" sz="2800" dirty="0" smtClean="0"/>
          </a:p>
          <a:p>
            <a:pPr lvl="1"/>
            <a:r>
              <a:rPr lang="bg-BG" sz="2800" dirty="0" smtClean="0"/>
              <a:t>Standard digital audio file format used for storing waveform data; allows audio recordings to be saved with different </a:t>
            </a:r>
            <a:r>
              <a:rPr lang="bg-BG" sz="2800" dirty="0" smtClean="0">
                <a:hlinkClick r:id="rId2"/>
              </a:rPr>
              <a:t>sampling</a:t>
            </a:r>
            <a:r>
              <a:rPr lang="bg-BG" sz="2800" dirty="0" smtClean="0"/>
              <a:t> rates and </a:t>
            </a:r>
            <a:r>
              <a:rPr lang="bg-BG" sz="2800" dirty="0" smtClean="0">
                <a:hlinkClick r:id="rId3"/>
              </a:rPr>
              <a:t>bitrates</a:t>
            </a:r>
            <a:r>
              <a:rPr lang="bg-BG" sz="2800" dirty="0" smtClean="0"/>
              <a:t>; often saved in a 44.1 KHz, 16-bit, stereo format, which is the standard format used for CD audio</a:t>
            </a:r>
            <a:r>
              <a:rPr lang="bg-BG" sz="2800" dirty="0" smtClean="0">
                <a:effectLst/>
              </a:rPr>
              <a:t>.</a:t>
            </a:r>
            <a:endParaRPr lang="en-US" sz="2800" dirty="0" smtClean="0">
              <a:effectLst/>
            </a:endParaRPr>
          </a:p>
          <a:p>
            <a:pPr lvl="1"/>
            <a:r>
              <a:rPr lang="en-US" sz="2800" dirty="0" smtClean="0">
                <a:effectLst/>
              </a:rPr>
              <a:t>Source</a:t>
            </a:r>
            <a:r>
              <a:rPr lang="bg-BG" sz="2800" dirty="0" smtClean="0">
                <a:effectLst/>
              </a:rPr>
              <a:t>: </a:t>
            </a:r>
            <a:r>
              <a:rPr lang="en-US" sz="2800" dirty="0" smtClean="0">
                <a:effectLst/>
                <a:hlinkClick r:id="rId4"/>
              </a:rPr>
              <a:t>www.fileinfo.com</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xmlns="" val="3100725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Computer Systems (Hardware)</a:t>
            </a:r>
            <a:endParaRPr lang="en-US" sz="3800" dirty="0"/>
          </a:p>
        </p:txBody>
      </p:sp>
      <p:sp>
        <p:nvSpPr>
          <p:cNvPr id="3" name="Content Placeholder 2"/>
          <p:cNvSpPr>
            <a:spLocks noGrp="1"/>
          </p:cNvSpPr>
          <p:nvPr>
            <p:ph idx="1"/>
          </p:nvPr>
        </p:nvSpPr>
        <p:spPr/>
        <p:txBody>
          <a:bodyPr/>
          <a:lstStyle/>
          <a:p>
            <a:r>
              <a:rPr lang="en-US" dirty="0" smtClean="0"/>
              <a:t>This section </a:t>
            </a:r>
            <a:r>
              <a:rPr lang="en-US" dirty="0" smtClean="0"/>
              <a:t>consists </a:t>
            </a:r>
            <a:r>
              <a:rPr lang="en-US" dirty="0" smtClean="0"/>
              <a:t>of the following questions</a:t>
            </a:r>
            <a:r>
              <a:rPr lang="bg-BG" dirty="0" smtClean="0"/>
              <a:t>:</a:t>
            </a:r>
          </a:p>
          <a:p>
            <a:pPr lvl="1"/>
            <a:r>
              <a:rPr lang="en-US" dirty="0" smtClean="0"/>
              <a:t>Computer Systems</a:t>
            </a:r>
            <a:endParaRPr lang="bg-BG" dirty="0" smtClean="0"/>
          </a:p>
          <a:p>
            <a:pPr lvl="1"/>
            <a:r>
              <a:rPr lang="en-US" dirty="0" smtClean="0"/>
              <a:t>Main components of computer systems, features, characteristics, interaction</a:t>
            </a:r>
            <a:endParaRPr lang="bg-BG" dirty="0" smtClean="0"/>
          </a:p>
          <a:p>
            <a:pPr lvl="1"/>
            <a:r>
              <a:rPr lang="en-US" dirty="0" smtClean="0"/>
              <a:t>Fundamental work principles</a:t>
            </a:r>
            <a:endParaRPr lang="bg-BG" dirty="0" smtClean="0"/>
          </a:p>
          <a:p>
            <a:pPr lvl="1"/>
            <a:r>
              <a:rPr lang="en-US" dirty="0" smtClean="0"/>
              <a:t>Fundamental input-output interfaces and standards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p14="http://schemas.microsoft.com/office/powerpoint/2010/main" xmlns="" val="1114673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Text Processing</a:t>
            </a:r>
            <a:endParaRPr lang="en-US" dirty="0"/>
          </a:p>
        </p:txBody>
      </p:sp>
      <p:sp>
        <p:nvSpPr>
          <p:cNvPr id="3" name="Subtitle 2"/>
          <p:cNvSpPr>
            <a:spLocks noGrp="1"/>
          </p:cNvSpPr>
          <p:nvPr>
            <p:ph type="subTitle" idx="1"/>
          </p:nvPr>
        </p:nvSpPr>
        <p:spPr>
          <a:xfrm>
            <a:off x="609600" y="2133599"/>
            <a:ext cx="7924800" cy="873920"/>
          </a:xfrm>
        </p:spPr>
        <p:txBody>
          <a:bodyPr/>
          <a:lstStyle/>
          <a:p>
            <a:r>
              <a:rPr lang="en-US" dirty="0" smtClean="0"/>
              <a:t>Text Processing software</a:t>
            </a:r>
            <a:r>
              <a:rPr lang="bg-BG" dirty="0" smtClean="0"/>
              <a:t>, </a:t>
            </a:r>
            <a:r>
              <a:rPr lang="en-US" dirty="0" smtClean="0"/>
              <a:t>File Formats</a:t>
            </a:r>
            <a:r>
              <a:rPr lang="bg-BG" dirty="0" smtClean="0"/>
              <a:t>, </a:t>
            </a:r>
            <a:r>
              <a:rPr lang="en-US" dirty="0" smtClean="0"/>
              <a:t>Coding</a:t>
            </a:r>
            <a:r>
              <a:rPr lang="bg-BG" dirty="0" smtClean="0"/>
              <a:t>, </a:t>
            </a:r>
            <a:r>
              <a:rPr lang="en-US" dirty="0" smtClean="0"/>
              <a:t>Text</a:t>
            </a:r>
            <a:r>
              <a:rPr lang="bg-BG" dirty="0" smtClean="0"/>
              <a:t>, </a:t>
            </a:r>
            <a:r>
              <a:rPr lang="en-US" dirty="0" smtClean="0"/>
              <a:t>Tables</a:t>
            </a:r>
            <a:r>
              <a:rPr lang="bg-BG" dirty="0" smtClean="0"/>
              <a:t>, </a:t>
            </a:r>
            <a:r>
              <a:rPr lang="en-US" dirty="0" smtClean="0"/>
              <a:t>Figures</a:t>
            </a:r>
            <a:r>
              <a:rPr lang="bg-BG" dirty="0" smtClean="0"/>
              <a:t>,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xmlns="">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626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Processing</a:t>
            </a:r>
            <a:endParaRPr lang="en-US" dirty="0"/>
          </a:p>
        </p:txBody>
      </p:sp>
      <p:sp>
        <p:nvSpPr>
          <p:cNvPr id="3" name="Content Placeholder 2"/>
          <p:cNvSpPr>
            <a:spLocks noGrp="1"/>
          </p:cNvSpPr>
          <p:nvPr>
            <p:ph idx="1"/>
          </p:nvPr>
        </p:nvSpPr>
        <p:spPr/>
        <p:txBody>
          <a:bodyPr/>
          <a:lstStyle/>
          <a:p>
            <a:r>
              <a:rPr lang="en-US" dirty="0" smtClean="0"/>
              <a:t>This section </a:t>
            </a:r>
            <a:r>
              <a:rPr lang="en-US" dirty="0" smtClean="0"/>
              <a:t>consists </a:t>
            </a:r>
            <a:r>
              <a:rPr lang="en-US" dirty="0" smtClean="0"/>
              <a:t>of the following questions</a:t>
            </a:r>
            <a:r>
              <a:rPr lang="bg-BG" dirty="0" smtClean="0"/>
              <a:t>:</a:t>
            </a:r>
          </a:p>
          <a:p>
            <a:pPr lvl="1"/>
            <a:r>
              <a:rPr lang="en-US" dirty="0" smtClean="0"/>
              <a:t>Computer processing of texts</a:t>
            </a:r>
            <a:endParaRPr lang="bg-BG" dirty="0" smtClean="0"/>
          </a:p>
          <a:p>
            <a:pPr lvl="1"/>
            <a:r>
              <a:rPr lang="en-US" dirty="0" smtClean="0"/>
              <a:t>Types of file formats</a:t>
            </a:r>
            <a:r>
              <a:rPr lang="bg-BG" dirty="0" smtClean="0"/>
              <a:t> </a:t>
            </a:r>
            <a:r>
              <a:rPr lang="bg-BG" dirty="0"/>
              <a:t>(</a:t>
            </a:r>
            <a:r>
              <a:rPr lang="en-US" dirty="0"/>
              <a:t>TXT</a:t>
            </a:r>
            <a:r>
              <a:rPr lang="bg-BG" dirty="0"/>
              <a:t>, </a:t>
            </a:r>
            <a:r>
              <a:rPr lang="en-US" dirty="0"/>
              <a:t>DOC</a:t>
            </a:r>
            <a:r>
              <a:rPr lang="bg-BG" dirty="0"/>
              <a:t>, </a:t>
            </a:r>
            <a:r>
              <a:rPr lang="en-US" dirty="0"/>
              <a:t>DOCX, RTF</a:t>
            </a:r>
            <a:r>
              <a:rPr lang="bg-BG" dirty="0"/>
              <a:t>), </a:t>
            </a:r>
            <a:r>
              <a:rPr lang="en-US" dirty="0" smtClean="0"/>
              <a:t>conversion</a:t>
            </a:r>
            <a:endParaRPr lang="bg-BG" dirty="0" smtClean="0"/>
          </a:p>
          <a:p>
            <a:pPr lvl="1"/>
            <a:r>
              <a:rPr lang="en-US" dirty="0" smtClean="0"/>
              <a:t>Ways of text information coding</a:t>
            </a:r>
            <a:r>
              <a:rPr lang="bg-BG" dirty="0" smtClean="0"/>
              <a:t> (</a:t>
            </a:r>
            <a:r>
              <a:rPr lang="en-US" dirty="0" smtClean="0"/>
              <a:t>coding tables and</a:t>
            </a:r>
            <a:r>
              <a:rPr lang="bg-BG" dirty="0" smtClean="0"/>
              <a:t> </a:t>
            </a:r>
            <a:r>
              <a:rPr lang="en-US" dirty="0" smtClean="0"/>
              <a:t>Unicode standards</a:t>
            </a:r>
            <a:r>
              <a:rPr lang="bg-BG" dirty="0" smtClean="0"/>
              <a:t>, </a:t>
            </a:r>
            <a:r>
              <a:rPr lang="en-US" dirty="0"/>
              <a:t>Windows-1251, </a:t>
            </a:r>
            <a:r>
              <a:rPr lang="bg-BG" dirty="0"/>
              <a:t>ASCII</a:t>
            </a:r>
            <a:r>
              <a:rPr lang="bg-BG" dirty="0" smtClean="0"/>
              <a:t>)</a:t>
            </a:r>
          </a:p>
          <a:p>
            <a:pPr lvl="1"/>
            <a:r>
              <a:rPr lang="en-US" dirty="0" smtClean="0"/>
              <a:t>Multilingualism guarantee problems</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xmlns="" val="2904593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a:t>
            </a:r>
            <a:r>
              <a:rPr lang="en-US" dirty="0" smtClean="0"/>
              <a:t>ext Processing</a:t>
            </a:r>
            <a:r>
              <a:rPr lang="bg-BG" dirty="0" smtClean="0"/>
              <a:t> </a:t>
            </a:r>
            <a:r>
              <a:rPr lang="bg-BG" dirty="0"/>
              <a:t>(2)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en-US" sz="2800" dirty="0" smtClean="0"/>
              <a:t>Main components of text layout </a:t>
            </a:r>
            <a:r>
              <a:rPr lang="bg-BG" sz="2800" dirty="0" smtClean="0"/>
              <a:t>(</a:t>
            </a:r>
            <a:r>
              <a:rPr lang="en-US" sz="2800" dirty="0" smtClean="0"/>
              <a:t>paragraphs</a:t>
            </a:r>
            <a:r>
              <a:rPr lang="bg-BG" sz="2800" dirty="0" smtClean="0"/>
              <a:t>: </a:t>
            </a:r>
            <a:r>
              <a:rPr lang="en-US" sz="2800" dirty="0" smtClean="0"/>
              <a:t>justifying</a:t>
            </a:r>
            <a:r>
              <a:rPr lang="bg-BG" sz="2800" dirty="0" smtClean="0"/>
              <a:t>, </a:t>
            </a:r>
            <a:r>
              <a:rPr lang="en-US" sz="2800" dirty="0" smtClean="0"/>
              <a:t>space and paragraph lining</a:t>
            </a:r>
            <a:r>
              <a:rPr lang="bg-BG" sz="2800" dirty="0" smtClean="0"/>
              <a:t>, </a:t>
            </a:r>
            <a:r>
              <a:rPr lang="en-US" sz="2800" dirty="0" smtClean="0"/>
              <a:t>text</a:t>
            </a:r>
            <a:r>
              <a:rPr lang="bg-BG" sz="2800" dirty="0" smtClean="0"/>
              <a:t>: </a:t>
            </a:r>
            <a:r>
              <a:rPr lang="en-US" sz="2800" dirty="0" smtClean="0"/>
              <a:t>fonts</a:t>
            </a:r>
            <a:r>
              <a:rPr lang="bg-BG" sz="2800" dirty="0" smtClean="0"/>
              <a:t>, </a:t>
            </a:r>
            <a:r>
              <a:rPr lang="en-US" sz="2800" dirty="0" smtClean="0"/>
              <a:t>symbol space</a:t>
            </a:r>
            <a:r>
              <a:rPr lang="bg-BG" sz="2800" dirty="0" smtClean="0"/>
              <a:t>, </a:t>
            </a:r>
            <a:r>
              <a:rPr lang="en-US" sz="2800" dirty="0" smtClean="0"/>
              <a:t>painting</a:t>
            </a:r>
            <a:r>
              <a:rPr lang="bg-BG" sz="2800" dirty="0" smtClean="0"/>
              <a:t>, </a:t>
            </a:r>
            <a:r>
              <a:rPr lang="en-US" sz="2800" dirty="0" smtClean="0"/>
              <a:t>font size</a:t>
            </a:r>
            <a:r>
              <a:rPr lang="bg-BG" sz="2800" dirty="0" smtClean="0"/>
              <a:t>, </a:t>
            </a:r>
            <a:r>
              <a:rPr lang="en-US" sz="2800" dirty="0" smtClean="0"/>
              <a:t>effects</a:t>
            </a:r>
            <a:r>
              <a:rPr lang="bg-BG" sz="2800" dirty="0" smtClean="0"/>
              <a:t>). </a:t>
            </a:r>
            <a:r>
              <a:rPr lang="en-US" sz="2800" dirty="0" smtClean="0"/>
              <a:t>Standards for text design</a:t>
            </a:r>
            <a:r>
              <a:rPr lang="bg-BG" sz="2800" dirty="0" smtClean="0"/>
              <a:t>. </a:t>
            </a:r>
            <a:r>
              <a:rPr lang="en-US" sz="2800" dirty="0" smtClean="0"/>
              <a:t>Styles</a:t>
            </a:r>
            <a:r>
              <a:rPr lang="bg-BG" sz="2800" dirty="0" smtClean="0"/>
              <a:t>. </a:t>
            </a:r>
            <a:r>
              <a:rPr lang="en-US" sz="2800" dirty="0" smtClean="0"/>
              <a:t>Images and symbols import</a:t>
            </a:r>
            <a:r>
              <a:rPr lang="bg-BG" sz="2800" dirty="0" smtClean="0"/>
              <a:t>. </a:t>
            </a:r>
            <a:r>
              <a:rPr lang="en-US" sz="2800" dirty="0" smtClean="0"/>
              <a:t>Tables import</a:t>
            </a:r>
            <a:r>
              <a:rPr lang="bg-BG" sz="2800" dirty="0" smtClean="0"/>
              <a:t>. </a:t>
            </a:r>
            <a:r>
              <a:rPr lang="en-US" sz="2800" dirty="0" smtClean="0"/>
              <a:t>Design of tables, rows/columns, cells</a:t>
            </a:r>
            <a:r>
              <a:rPr lang="bg-BG" sz="2800" dirty="0" smtClean="0"/>
              <a:t>. </a:t>
            </a:r>
            <a:r>
              <a:rPr lang="en-US" sz="2800" dirty="0" smtClean="0"/>
              <a:t>Text fields import</a:t>
            </a:r>
            <a:r>
              <a:rPr lang="bg-BG" sz="2800" dirty="0" smtClean="0"/>
              <a:t>. </a:t>
            </a:r>
            <a:r>
              <a:rPr lang="en-US" sz="2800" dirty="0" smtClean="0"/>
              <a:t>Figure drawing</a:t>
            </a:r>
            <a:r>
              <a:rPr lang="bg-BG" sz="2800" dirty="0" smtClean="0"/>
              <a:t>. </a:t>
            </a:r>
            <a:r>
              <a:rPr lang="en-US" sz="2800" dirty="0" smtClean="0"/>
              <a:t>Page formatting</a:t>
            </a:r>
            <a:r>
              <a:rPr lang="bg-BG" sz="2800" dirty="0" smtClean="0"/>
              <a:t>: </a:t>
            </a:r>
            <a:r>
              <a:rPr lang="en-US" sz="2800" dirty="0" smtClean="0"/>
              <a:t>frame, background</a:t>
            </a:r>
            <a:r>
              <a:rPr lang="bg-BG" sz="2800" dirty="0" smtClean="0"/>
              <a:t>. </a:t>
            </a:r>
            <a:r>
              <a:rPr lang="en-US" sz="2800" dirty="0" smtClean="0"/>
              <a:t>New page and section import</a:t>
            </a:r>
            <a:r>
              <a:rPr lang="bg-BG" sz="2800" dirty="0" smtClean="0"/>
              <a:t>, </a:t>
            </a:r>
            <a:r>
              <a:rPr lang="en-US" sz="2800" dirty="0" smtClean="0"/>
              <a:t>numbering, contents</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xmlns="" val="337429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of the following is a text editor</a:t>
            </a:r>
            <a:endParaRPr lang="en-US" dirty="0" smtClean="0"/>
          </a:p>
          <a:p>
            <a:pPr marL="871538" lvl="1" indent="-514350">
              <a:buFont typeface="+mj-lt"/>
              <a:buAutoNum type="alphaLcParenR"/>
            </a:pPr>
            <a:r>
              <a:rPr lang="en-US" dirty="0" smtClean="0"/>
              <a:t> </a:t>
            </a:r>
            <a:r>
              <a:rPr lang="bg-BG" dirty="0" smtClean="0"/>
              <a:t>Flex </a:t>
            </a:r>
            <a:endParaRPr lang="en-US" dirty="0" smtClean="0"/>
          </a:p>
          <a:p>
            <a:pPr marL="871538" lvl="1" indent="-514350">
              <a:buFont typeface="+mj-lt"/>
              <a:buAutoNum type="alphaLcParenR"/>
            </a:pPr>
            <a:r>
              <a:rPr lang="en-US" dirty="0" smtClean="0"/>
              <a:t> </a:t>
            </a:r>
            <a:r>
              <a:rPr lang="bg-BG" dirty="0" err="1" smtClean="0"/>
              <a:t>Felix</a:t>
            </a:r>
            <a:r>
              <a:rPr lang="bg-BG" dirty="0" smtClean="0"/>
              <a:t> </a:t>
            </a:r>
            <a:endParaRPr lang="en-US" dirty="0" smtClean="0"/>
          </a:p>
          <a:p>
            <a:pPr marL="871538" lvl="1" indent="-514350">
              <a:buFont typeface="+mj-lt"/>
              <a:buAutoNum type="alphaLcParenR"/>
            </a:pPr>
            <a:r>
              <a:rPr lang="en-US" dirty="0" smtClean="0"/>
              <a:t> </a:t>
            </a:r>
            <a:r>
              <a:rPr lang="bg-BG" dirty="0" err="1" smtClean="0"/>
              <a:t>Cream</a:t>
            </a:r>
            <a:r>
              <a:rPr lang="bg-BG" dirty="0" smtClean="0"/>
              <a:t> </a:t>
            </a:r>
            <a:endParaRPr lang="en-US" dirty="0" smtClean="0"/>
          </a:p>
          <a:p>
            <a:pPr marL="871538" lvl="1" indent="-514350">
              <a:buFont typeface="+mj-lt"/>
              <a:buAutoNum type="alphaLcParenR"/>
            </a:pPr>
            <a:r>
              <a:rPr lang="en-US" dirty="0" smtClean="0"/>
              <a:t> </a:t>
            </a:r>
            <a:r>
              <a:rPr lang="bg-BG" dirty="0" err="1" smtClean="0"/>
              <a:t>Perl</a:t>
            </a:r>
            <a:r>
              <a:rPr lang="bg-BG" dirty="0" smtClean="0"/>
              <a:t> </a:t>
            </a:r>
            <a:endParaRPr lang="en-US" dirty="0" smtClean="0"/>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334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p>
          <a:p>
            <a:pPr lvl="1"/>
            <a:r>
              <a:rPr lang="bg-BG" dirty="0" smtClean="0"/>
              <a:t>Cream is a configuration of the Vim text editor that consists of a set of scripts which can be run within Vim to make it behave more like an editor now common to most personal computers which conform to the Common User Access standards of interface and operability</a:t>
            </a:r>
            <a:r>
              <a:rPr lang="bg-BG" dirty="0" smtClean="0">
                <a:effectLst/>
              </a:rPr>
              <a:t>.</a:t>
            </a:r>
            <a:endParaRPr lang="en-US" dirty="0" smtClean="0">
              <a:effectLst/>
            </a:endParaRPr>
          </a:p>
          <a:p>
            <a:pPr lvl="1"/>
            <a:r>
              <a:rPr lang="en-US" dirty="0" smtClean="0">
                <a:effectLst/>
              </a:rPr>
              <a:t>Source</a:t>
            </a:r>
            <a:r>
              <a:rPr lang="bg-BG" dirty="0" smtClean="0">
                <a:effectLst/>
              </a:rPr>
              <a:t>: </a:t>
            </a:r>
            <a:r>
              <a:rPr lang="en-US" dirty="0" smtClean="0">
                <a:effectLst/>
                <a:hlinkClick r:id="rId2"/>
              </a:rPr>
              <a:t>Wikipedia</a:t>
            </a:r>
            <a:endParaRPr lang="bg-BG" dirty="0">
              <a:effectLst/>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xmlns="" val="2338989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en-US" dirty="0" smtClean="0"/>
              <a:t>Computer Graphics</a:t>
            </a:r>
            <a:endParaRPr lang="en-US" dirty="0"/>
          </a:p>
        </p:txBody>
      </p:sp>
      <p:sp>
        <p:nvSpPr>
          <p:cNvPr id="3" name="Subtitle 2"/>
          <p:cNvSpPr>
            <a:spLocks noGrp="1"/>
          </p:cNvSpPr>
          <p:nvPr>
            <p:ph type="subTitle" idx="1"/>
          </p:nvPr>
        </p:nvSpPr>
        <p:spPr>
          <a:xfrm>
            <a:off x="592667" y="5450680"/>
            <a:ext cx="7924800" cy="873920"/>
          </a:xfrm>
        </p:spPr>
        <p:txBody>
          <a:bodyPr/>
          <a:lstStyle/>
          <a:p>
            <a:r>
              <a:rPr lang="en-US" dirty="0" smtClean="0"/>
              <a:t>Raster and Vector Graphics</a:t>
            </a:r>
            <a:r>
              <a:rPr lang="bg-BG" dirty="0" smtClean="0"/>
              <a:t>, </a:t>
            </a:r>
            <a:r>
              <a:rPr lang="en-US" dirty="0" smtClean="0"/>
              <a:t>Graphic File Formats</a:t>
            </a:r>
            <a:r>
              <a:rPr lang="bg-BG" dirty="0" smtClean="0"/>
              <a:t>, </a:t>
            </a:r>
            <a:r>
              <a:rPr lang="en-US" dirty="0" smtClean="0"/>
              <a:t>Graphic Editors, Color Schemes</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xmlns="">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sharpenSoften amount="50000"/>
                    </a14:imgEffect>
                  </a14:imgLayer>
                </a14:imgProps>
              </a:ext>
              <a:ext uri="{28A0092B-C50C-407E-A947-70E740481C1C}">
                <a14:useLocalDpi xmlns:a14="http://schemas.microsoft.com/office/drawing/2010/main" xmlns=""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Graphics</a:t>
            </a:r>
            <a:endParaRPr lang="en-US" dirty="0"/>
          </a:p>
        </p:txBody>
      </p:sp>
      <p:sp>
        <p:nvSpPr>
          <p:cNvPr id="3" name="Content Placeholder 2"/>
          <p:cNvSpPr>
            <a:spLocks noGrp="1"/>
          </p:cNvSpPr>
          <p:nvPr>
            <p:ph idx="1"/>
          </p:nvPr>
        </p:nvSpPr>
        <p:spPr/>
        <p:txBody>
          <a:bodyPr/>
          <a:lstStyle/>
          <a:p>
            <a:pPr>
              <a:lnSpc>
                <a:spcPct val="100000"/>
              </a:lnSpc>
            </a:pPr>
            <a:r>
              <a:rPr lang="en-US" dirty="0" smtClean="0"/>
              <a:t>This section </a:t>
            </a:r>
            <a:r>
              <a:rPr lang="en-US" dirty="0" smtClean="0"/>
              <a:t>consists </a:t>
            </a:r>
            <a:r>
              <a:rPr lang="en-US" dirty="0" smtClean="0"/>
              <a:t>of the following questions</a:t>
            </a:r>
            <a:r>
              <a:rPr lang="bg-BG" dirty="0" smtClean="0"/>
              <a:t>:</a:t>
            </a:r>
          </a:p>
          <a:p>
            <a:pPr lvl="1">
              <a:lnSpc>
                <a:spcPct val="100000"/>
              </a:lnSpc>
            </a:pPr>
            <a:r>
              <a:rPr lang="en-US" sz="2800" dirty="0" smtClean="0"/>
              <a:t>Computer graphics</a:t>
            </a:r>
            <a:r>
              <a:rPr lang="bg-BG" sz="2800" dirty="0" smtClean="0"/>
              <a:t>. </a:t>
            </a:r>
            <a:r>
              <a:rPr lang="en-US" sz="2800" dirty="0" smtClean="0"/>
              <a:t>Graphic file formats</a:t>
            </a:r>
            <a:r>
              <a:rPr lang="bg-BG" sz="2800" dirty="0" smtClean="0"/>
              <a:t>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a:t>
            </a:r>
            <a:r>
              <a:rPr lang="en-US" sz="2800" dirty="0" smtClean="0"/>
              <a:t>Images compression</a:t>
            </a:r>
            <a:r>
              <a:rPr lang="bg-BG" sz="2800" dirty="0" smtClean="0"/>
              <a:t>. </a:t>
            </a:r>
            <a:r>
              <a:rPr lang="en-US" sz="2800" dirty="0" smtClean="0"/>
              <a:t>Vector and graphic images</a:t>
            </a:r>
            <a:r>
              <a:rPr lang="bg-BG" sz="2800" dirty="0" smtClean="0"/>
              <a:t>. </a:t>
            </a:r>
            <a:r>
              <a:rPr lang="en-US" sz="2800" dirty="0" smtClean="0"/>
              <a:t>Graphic files conversion</a:t>
            </a:r>
            <a:r>
              <a:rPr lang="bg-BG" sz="2800" dirty="0" smtClean="0"/>
              <a:t>. </a:t>
            </a:r>
            <a:r>
              <a:rPr lang="en-US" sz="2800" dirty="0" smtClean="0"/>
              <a:t>Applications</a:t>
            </a:r>
            <a:r>
              <a:rPr lang="bg-BG" sz="2800" dirty="0" smtClean="0"/>
              <a:t> (</a:t>
            </a:r>
            <a:r>
              <a:rPr lang="en-US" sz="2800" dirty="0" smtClean="0"/>
              <a:t>design of graphical images</a:t>
            </a:r>
            <a:r>
              <a:rPr lang="bg-BG" sz="2800" dirty="0" smtClean="0"/>
              <a:t>, </a:t>
            </a:r>
            <a:r>
              <a:rPr lang="en-US" sz="2800" dirty="0" smtClean="0"/>
              <a:t>image recognition and analysis</a:t>
            </a:r>
            <a:r>
              <a:rPr lang="bg-BG" sz="2800" dirty="0" smtClean="0"/>
              <a:t>, </a:t>
            </a:r>
            <a:r>
              <a:rPr lang="en-US" sz="2800" dirty="0" smtClean="0"/>
              <a:t>computer artistry</a:t>
            </a:r>
            <a:r>
              <a:rPr lang="bg-BG" sz="2800" dirty="0" smtClean="0"/>
              <a:t>). </a:t>
            </a:r>
            <a:r>
              <a:rPr lang="en-US" sz="2800" dirty="0" smtClean="0"/>
              <a:t>Image graphical editors</a:t>
            </a:r>
            <a:r>
              <a:rPr lang="bg-BG" sz="2800" dirty="0" smtClean="0"/>
              <a:t>. </a:t>
            </a:r>
            <a:r>
              <a:rPr lang="en-US" sz="2800" dirty="0" smtClean="0"/>
              <a:t>Filters and effects</a:t>
            </a:r>
            <a:r>
              <a:rPr lang="bg-BG" sz="2800" dirty="0" smtClean="0"/>
              <a:t>. </a:t>
            </a:r>
            <a:r>
              <a:rPr lang="en-US" sz="2800" dirty="0" smtClean="0"/>
              <a:t>Color schemes</a:t>
            </a:r>
            <a:r>
              <a:rPr lang="bg-BG" sz="2800" dirty="0" smtClean="0"/>
              <a:t>: </a:t>
            </a:r>
            <a:r>
              <a:rPr lang="bg-BG" sz="2800" dirty="0"/>
              <a:t>RGB, CMYK, </a:t>
            </a:r>
            <a:r>
              <a:rPr lang="en-US" sz="2800" dirty="0"/>
              <a:t>Panton</a:t>
            </a:r>
            <a:r>
              <a:rPr lang="bg-BG" sz="2800" dirty="0"/>
              <a:t>, </a:t>
            </a:r>
            <a:r>
              <a:rPr lang="bg-BG" sz="2800" dirty="0" smtClean="0"/>
              <a:t>16-</a:t>
            </a:r>
            <a:r>
              <a:rPr lang="en-US" sz="2800" dirty="0" smtClean="0"/>
              <a:t>bit colors</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xmlns="" val="3437790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statement associated with vector graphics is </a:t>
            </a:r>
            <a:r>
              <a:rPr lang="en-US" dirty="0" smtClean="0"/>
              <a:t>NOT</a:t>
            </a:r>
            <a:r>
              <a:rPr lang="bg-BG" dirty="0" smtClean="0"/>
              <a:t> true?</a:t>
            </a:r>
            <a:endParaRPr lang="en-US" dirty="0" smtClean="0"/>
          </a:p>
          <a:p>
            <a:pPr marL="871538" lvl="1" indent="-514350">
              <a:buFont typeface="+mj-lt"/>
              <a:buAutoNum type="alphaLcParenR"/>
            </a:pPr>
            <a:r>
              <a:rPr lang="bg-BG" sz="2800" dirty="0" smtClean="0"/>
              <a:t>The image is composed of pixels</a:t>
            </a:r>
            <a:endParaRPr lang="en-US" sz="2800" dirty="0" smtClean="0"/>
          </a:p>
          <a:p>
            <a:pPr marL="871538" lvl="1" indent="-514350">
              <a:buFont typeface="+mj-lt"/>
              <a:buAutoNum type="alphaLcParenR"/>
            </a:pPr>
            <a:r>
              <a:rPr lang="bg-BG" sz="2800" dirty="0" smtClean="0"/>
              <a:t>High image quality in different degrees of scaling</a:t>
            </a:r>
            <a:endParaRPr lang="en-US" sz="2800" dirty="0" smtClean="0"/>
          </a:p>
          <a:p>
            <a:pPr marL="871538" lvl="1" indent="-514350">
              <a:buFont typeface="+mj-lt"/>
              <a:buAutoNum type="alphaLcParenR"/>
            </a:pPr>
            <a:r>
              <a:rPr lang="bg-BG" sz="2800" dirty="0" smtClean="0"/>
              <a:t>The images are constructed from basic geometric shapes (square, circle, line, etc.), which are described with mathematical formulas and equations.</a:t>
            </a:r>
            <a:endParaRPr lang="en-US" sz="2800" dirty="0" smtClean="0"/>
          </a:p>
          <a:p>
            <a:pPr marL="871538" lvl="1" indent="-514350">
              <a:buFont typeface="+mj-lt"/>
              <a:buAutoNum type="alphaLcParenR"/>
            </a:pPr>
            <a:r>
              <a:rPr lang="bg-BG" sz="2800" dirty="0" smtClean="0"/>
              <a:t>Not suitable for images with subtle shading colors</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457200" y="205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bg-BG" sz="2400" dirty="0" smtClean="0"/>
              <a:t>The vector graphics is computer method for representing digital images, in which the images are described using math formulas, functions, vectors. </a:t>
            </a:r>
            <a:endParaRPr lang="en-US" sz="2400" dirty="0" smtClean="0"/>
          </a:p>
          <a:p>
            <a:pPr lvl="1"/>
            <a:r>
              <a:rPr lang="bg-BG" sz="2400" dirty="0" smtClean="0"/>
              <a:t>The vector graphics isn’t an alternative for the raster graphics, because they both have different purpose and assignment. The raster graphics is better for photographic pictures and in situations, in which the visualization method of the vector graphics will not be useful or will be too slow.</a:t>
            </a:r>
            <a:endParaRPr lang="en-US" sz="2400" dirty="0" smtClean="0"/>
          </a:p>
          <a:p>
            <a:pPr lvl="1"/>
            <a:r>
              <a:rPr lang="en-US" sz="2400" dirty="0" smtClean="0"/>
              <a:t>Source</a:t>
            </a:r>
            <a:r>
              <a:rPr lang="bg-BG" sz="2400" dirty="0" smtClean="0"/>
              <a:t>:  </a:t>
            </a:r>
            <a:r>
              <a:rPr lang="en-US" sz="2400" dirty="0" smtClean="0">
                <a:hlinkClick r:id="rId2"/>
              </a:rPr>
              <a:t>Wikipedia</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xmlns=""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en-US" dirty="0" smtClean="0"/>
              <a:t>Databases</a:t>
            </a:r>
            <a:endParaRPr lang="en-US" dirty="0"/>
          </a:p>
        </p:txBody>
      </p:sp>
      <p:sp>
        <p:nvSpPr>
          <p:cNvPr id="3" name="Subtitle 2"/>
          <p:cNvSpPr>
            <a:spLocks noGrp="1"/>
          </p:cNvSpPr>
          <p:nvPr>
            <p:ph type="subTitle" idx="1"/>
          </p:nvPr>
        </p:nvSpPr>
        <p:spPr>
          <a:xfrm>
            <a:off x="609600" y="5710324"/>
            <a:ext cx="7924800" cy="569120"/>
          </a:xfrm>
        </p:spPr>
        <p:txBody>
          <a:bodyPr/>
          <a:lstStyle/>
          <a:p>
            <a:r>
              <a:rPr lang="en-US" dirty="0" smtClean="0"/>
              <a:t>Database Models</a:t>
            </a:r>
            <a:r>
              <a:rPr lang="bg-BG" dirty="0" smtClean="0"/>
              <a:t>, </a:t>
            </a:r>
            <a:r>
              <a:rPr lang="en-US" dirty="0" smtClean="0"/>
              <a:t>Tables</a:t>
            </a:r>
            <a:r>
              <a:rPr lang="bg-BG" dirty="0" smtClean="0"/>
              <a:t>, </a:t>
            </a:r>
            <a:r>
              <a:rPr lang="en-US" dirty="0" smtClean="0"/>
              <a:t>Relations</a:t>
            </a:r>
            <a:r>
              <a:rPr lang="bg-BG" dirty="0" smtClean="0"/>
              <a:t>,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xmlns=""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xmlns=""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xmlns=""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xmlns=""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RAM stands for:</a:t>
            </a:r>
          </a:p>
          <a:p>
            <a:pPr marL="871538" lvl="1" indent="-514350">
              <a:buFont typeface="+mj-lt"/>
              <a:buAutoNum type="alphaLcParenR"/>
            </a:pPr>
            <a:r>
              <a:rPr lang="en-US" dirty="0" smtClean="0"/>
              <a:t>Read Access Memory</a:t>
            </a:r>
          </a:p>
          <a:p>
            <a:pPr marL="871538" lvl="1" indent="-514350">
              <a:buFont typeface="+mj-lt"/>
              <a:buAutoNum type="alphaLcParenR"/>
            </a:pPr>
            <a:r>
              <a:rPr lang="en-US" dirty="0" smtClean="0"/>
              <a:t>Real Address Memory</a:t>
            </a:r>
          </a:p>
          <a:p>
            <a:pPr marL="871538" lvl="1" indent="-514350">
              <a:buFont typeface="+mj-lt"/>
              <a:buAutoNum type="alphaLcParenR"/>
            </a:pPr>
            <a:r>
              <a:rPr lang="en-US" dirty="0" smtClean="0"/>
              <a:t>Random Access Memory</a:t>
            </a:r>
          </a:p>
          <a:p>
            <a:pPr marL="871538" lvl="1" indent="-514350">
              <a:buFont typeface="+mj-lt"/>
              <a:buAutoNum type="alphaLcParenR"/>
            </a:pPr>
            <a:r>
              <a:rPr lang="en-US" dirty="0" smtClean="0"/>
              <a:t>Random Address Memory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334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sp>
        <p:nvSpPr>
          <p:cNvPr id="3" name="Content Placeholder 2"/>
          <p:cNvSpPr>
            <a:spLocks noGrp="1"/>
          </p:cNvSpPr>
          <p:nvPr>
            <p:ph idx="1"/>
          </p:nvPr>
        </p:nvSpPr>
        <p:spPr/>
        <p:txBody>
          <a:bodyPr/>
          <a:lstStyle/>
          <a:p>
            <a:r>
              <a:rPr lang="en-US" dirty="0" smtClean="0"/>
              <a:t>This section </a:t>
            </a:r>
            <a:r>
              <a:rPr lang="en-US" dirty="0" smtClean="0"/>
              <a:t>consists </a:t>
            </a:r>
            <a:r>
              <a:rPr lang="en-US" dirty="0" smtClean="0"/>
              <a:t>of the following questions</a:t>
            </a:r>
            <a:r>
              <a:rPr lang="bg-BG" dirty="0" smtClean="0"/>
              <a:t>:</a:t>
            </a:r>
          </a:p>
          <a:p>
            <a:pPr lvl="1"/>
            <a:r>
              <a:rPr lang="en-US" dirty="0" smtClean="0"/>
              <a:t>Databases</a:t>
            </a:r>
            <a:r>
              <a:rPr lang="bg-BG" dirty="0" smtClean="0"/>
              <a:t>. </a:t>
            </a:r>
            <a:r>
              <a:rPr lang="en-US" dirty="0" smtClean="0"/>
              <a:t>Database management systems</a:t>
            </a:r>
            <a:r>
              <a:rPr lang="bg-BG" dirty="0" smtClean="0"/>
              <a:t>.</a:t>
            </a:r>
            <a:r>
              <a:rPr lang="en-US" dirty="0" smtClean="0"/>
              <a:t> Logical and physical organisation</a:t>
            </a:r>
            <a:r>
              <a:rPr lang="bg-BG" dirty="0" smtClean="0"/>
              <a:t>. </a:t>
            </a:r>
            <a:r>
              <a:rPr lang="en-US" dirty="0" smtClean="0"/>
              <a:t>Database models</a:t>
            </a:r>
            <a:endParaRPr lang="bg-BG" dirty="0" smtClean="0"/>
          </a:p>
          <a:p>
            <a:pPr lvl="1"/>
            <a:r>
              <a:rPr lang="en-US" dirty="0" smtClean="0"/>
              <a:t>Relational databases</a:t>
            </a:r>
            <a:r>
              <a:rPr lang="bg-BG" dirty="0" smtClean="0"/>
              <a:t>. </a:t>
            </a:r>
            <a:r>
              <a:rPr lang="en-US" dirty="0" smtClean="0"/>
              <a:t>Tables and relations</a:t>
            </a:r>
            <a:r>
              <a:rPr lang="bg-BG" dirty="0" smtClean="0"/>
              <a:t>. </a:t>
            </a:r>
            <a:r>
              <a:rPr lang="en-US" dirty="0" smtClean="0"/>
              <a:t>Database objects</a:t>
            </a:r>
            <a:r>
              <a:rPr lang="bg-BG" dirty="0" smtClean="0"/>
              <a:t>. </a:t>
            </a:r>
            <a:r>
              <a:rPr lang="en-US" dirty="0" smtClean="0"/>
              <a:t>Data types</a:t>
            </a:r>
            <a:endParaRPr lang="bg-BG" dirty="0" smtClean="0"/>
          </a:p>
          <a:p>
            <a:pPr lvl="1"/>
            <a:r>
              <a:rPr lang="en-US" dirty="0" smtClean="0"/>
              <a:t>SQL language.</a:t>
            </a:r>
            <a:r>
              <a:rPr lang="bg-BG" dirty="0" smtClean="0"/>
              <a:t> </a:t>
            </a:r>
            <a:r>
              <a:rPr lang="en-US" dirty="0" smtClean="0"/>
              <a:t>SQL commands and requests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xmlns="" val="1805565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With SQL, how can you return the number of records in the "Persons" table?</a:t>
            </a:r>
            <a:endParaRPr lang="en-US" dirty="0" smtClean="0"/>
          </a:p>
          <a:p>
            <a:pPr marL="871538" lvl="1" indent="-514350">
              <a:buFont typeface="+mj-lt"/>
              <a:buAutoNum type="alphaLcParenR"/>
            </a:pPr>
            <a:r>
              <a:rPr lang="bg-BG" dirty="0" smtClean="0"/>
              <a:t>SELECT COUNT() FROM </a:t>
            </a:r>
            <a:r>
              <a:rPr lang="bg-BG" dirty="0" err="1" smtClean="0"/>
              <a:t>Persons</a:t>
            </a:r>
            <a:endParaRPr lang="en-US" dirty="0" smtClean="0"/>
          </a:p>
          <a:p>
            <a:pPr marL="871538" lvl="1" indent="-514350">
              <a:buFont typeface="+mj-lt"/>
              <a:buAutoNum type="alphaLcParenR"/>
            </a:pPr>
            <a:r>
              <a:rPr lang="bg-BG" dirty="0" smtClean="0"/>
              <a:t>SELECT COUNT(*) FROM </a:t>
            </a:r>
            <a:r>
              <a:rPr lang="bg-BG" dirty="0" err="1" smtClean="0"/>
              <a:t>Persons</a:t>
            </a:r>
            <a:endParaRPr lang="en-US" dirty="0" smtClean="0"/>
          </a:p>
          <a:p>
            <a:pPr marL="871538" lvl="1" indent="-514350">
              <a:buFont typeface="+mj-lt"/>
              <a:buAutoNum type="alphaLcParenR"/>
            </a:pPr>
            <a:r>
              <a:rPr lang="bg-BG" dirty="0" smtClean="0"/>
              <a:t>SELECT COLUMNS(*) FROM </a:t>
            </a:r>
            <a:r>
              <a:rPr lang="bg-BG" dirty="0" err="1" smtClean="0"/>
              <a:t>Persons</a:t>
            </a:r>
            <a:endParaRPr lang="en-US" dirty="0" smtClean="0"/>
          </a:p>
          <a:p>
            <a:pPr marL="871538" lvl="1" indent="-514350">
              <a:buFont typeface="+mj-lt"/>
              <a:buAutoNum type="alphaLcParenR"/>
            </a:pPr>
            <a:r>
              <a:rPr lang="bg-BG" dirty="0" smtClean="0"/>
              <a:t>SELECT COLUMNS() FROM </a:t>
            </a:r>
            <a:r>
              <a:rPr lang="bg-BG" dirty="0" err="1" smtClean="0"/>
              <a:t>Persons</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5334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en-US" sz="2800" dirty="0" smtClean="0"/>
              <a:t> </a:t>
            </a:r>
            <a:r>
              <a:rPr lang="bg-BG" sz="2800" dirty="0" smtClean="0"/>
              <a:t>The COUNT(expression) function returns the number of rows that matches a specified criteria.</a:t>
            </a:r>
            <a:endParaRPr lang="en-US" sz="2800" dirty="0" smtClean="0"/>
          </a:p>
          <a:p>
            <a:pPr lvl="1"/>
            <a:r>
              <a:rPr lang="en-US" sz="2800" dirty="0" smtClean="0"/>
              <a:t>Source</a:t>
            </a:r>
            <a:r>
              <a:rPr lang="bg-BG" sz="2800" dirty="0" smtClean="0"/>
              <a:t>: </a:t>
            </a:r>
            <a:r>
              <a:rPr lang="en-US" sz="2800" dirty="0" smtClean="0">
                <a:hlinkClick r:id="rId2"/>
              </a:rPr>
              <a:t>www.w3schools.com</a:t>
            </a:r>
            <a:r>
              <a:rPr lang="bg-BG" sz="2800" dirty="0" smtClean="0"/>
              <a:t/>
            </a:r>
            <a:br>
              <a:rPr lang="bg-BG" sz="2800" dirty="0" smtClean="0"/>
            </a:b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xmlns=""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en-US" dirty="0" smtClean="0"/>
              <a:t>Information Systems</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Software Architectures</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5000" y="914400"/>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Systems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sz="2800" dirty="0" smtClean="0"/>
              <a:t>This section </a:t>
            </a:r>
            <a:r>
              <a:rPr lang="en-US" sz="2800" dirty="0" smtClean="0"/>
              <a:t>consists </a:t>
            </a:r>
            <a:r>
              <a:rPr lang="en-US" sz="2800" dirty="0" smtClean="0"/>
              <a:t>of the following questions</a:t>
            </a:r>
            <a:r>
              <a:rPr lang="bg-BG" sz="3000" dirty="0" smtClean="0"/>
              <a:t>:</a:t>
            </a:r>
          </a:p>
          <a:p>
            <a:pPr lvl="1">
              <a:lnSpc>
                <a:spcPct val="100000"/>
              </a:lnSpc>
            </a:pPr>
            <a:r>
              <a:rPr lang="en-US" sz="2800" dirty="0" smtClean="0"/>
              <a:t>Information systems</a:t>
            </a:r>
            <a:r>
              <a:rPr lang="bg-BG" sz="2800" dirty="0" smtClean="0"/>
              <a:t>. </a:t>
            </a:r>
            <a:r>
              <a:rPr lang="en-US" sz="2800" dirty="0" smtClean="0"/>
              <a:t>Classification</a:t>
            </a:r>
            <a:r>
              <a:rPr lang="bg-BG" sz="2800" dirty="0" smtClean="0"/>
              <a:t> (</a:t>
            </a:r>
            <a:r>
              <a:rPr lang="en-US" sz="2800" dirty="0" smtClean="0"/>
              <a:t>Organisation management</a:t>
            </a:r>
            <a:r>
              <a:rPr lang="bg-BG" sz="2800" dirty="0" smtClean="0"/>
              <a:t> </a:t>
            </a:r>
            <a:r>
              <a:rPr lang="bg-BG" sz="2800" dirty="0"/>
              <a:t>– ERP, </a:t>
            </a:r>
            <a:r>
              <a:rPr lang="en-US" sz="2800" dirty="0" smtClean="0"/>
              <a:t>production management</a:t>
            </a:r>
            <a:r>
              <a:rPr lang="bg-BG" sz="2800" dirty="0" smtClean="0"/>
              <a:t>, </a:t>
            </a:r>
            <a:r>
              <a:rPr lang="en-US" sz="2800" dirty="0" smtClean="0"/>
              <a:t>clients and suppliers relations</a:t>
            </a:r>
            <a:r>
              <a:rPr lang="bg-BG" sz="2800" dirty="0" smtClean="0"/>
              <a:t> </a:t>
            </a:r>
            <a:r>
              <a:rPr lang="bg-BG" sz="2800" dirty="0"/>
              <a:t>– CRM, </a:t>
            </a:r>
            <a:r>
              <a:rPr lang="en-US" sz="2800" dirty="0" smtClean="0"/>
              <a:t>reports</a:t>
            </a:r>
            <a:r>
              <a:rPr lang="bg-BG" sz="2800" dirty="0" smtClean="0"/>
              <a:t>, </a:t>
            </a:r>
            <a:r>
              <a:rPr lang="en-US" sz="2800" dirty="0" smtClean="0"/>
              <a:t>analysis and predictions</a:t>
            </a:r>
            <a:r>
              <a:rPr lang="bg-BG" sz="2800" dirty="0" smtClean="0"/>
              <a:t> </a:t>
            </a:r>
            <a:r>
              <a:rPr lang="bg-BG" sz="2800" dirty="0"/>
              <a:t>– </a:t>
            </a:r>
            <a:r>
              <a:rPr lang="en-US" sz="2800" dirty="0"/>
              <a:t>BI, </a:t>
            </a:r>
            <a:r>
              <a:rPr lang="en-US" sz="2800" dirty="0" smtClean="0"/>
              <a:t>concrete problems solution</a:t>
            </a:r>
            <a:r>
              <a:rPr lang="bg-BG" sz="2800" dirty="0" smtClean="0"/>
              <a:t>, </a:t>
            </a:r>
            <a:r>
              <a:rPr lang="bg-BG" sz="2800" dirty="0"/>
              <a:t>...). </a:t>
            </a:r>
            <a:r>
              <a:rPr lang="en-US" sz="2800" dirty="0" smtClean="0"/>
              <a:t>Lifecycle </a:t>
            </a:r>
            <a:r>
              <a:rPr lang="bg-BG" sz="2800" dirty="0" smtClean="0"/>
              <a:t>(</a:t>
            </a:r>
            <a:r>
              <a:rPr lang="en-US" sz="2800" dirty="0" smtClean="0"/>
              <a:t>Key stages in design and use</a:t>
            </a:r>
            <a:r>
              <a:rPr lang="bg-BG" sz="2800" dirty="0" smtClean="0"/>
              <a:t>). </a:t>
            </a:r>
            <a:r>
              <a:rPr lang="en-US" sz="2800" dirty="0" smtClean="0"/>
              <a:t>Main functions and tasks</a:t>
            </a:r>
            <a:r>
              <a:rPr lang="bg-BG" sz="2800" dirty="0" smtClean="0"/>
              <a:t>. </a:t>
            </a:r>
            <a:r>
              <a:rPr lang="en-US" sz="2800" dirty="0" smtClean="0"/>
              <a:t>System architectures</a:t>
            </a:r>
            <a:r>
              <a:rPr lang="bg-BG" sz="2800" dirty="0" smtClean="0"/>
              <a:t> </a:t>
            </a:r>
            <a:r>
              <a:rPr lang="bg-BG" sz="2800" dirty="0"/>
              <a:t>– </a:t>
            </a:r>
            <a:r>
              <a:rPr lang="en-US" sz="2800" dirty="0" smtClean="0"/>
              <a:t>dual layered</a:t>
            </a:r>
            <a:r>
              <a:rPr lang="bg-BG" sz="2800" dirty="0" smtClean="0"/>
              <a:t> (</a:t>
            </a:r>
            <a:r>
              <a:rPr lang="en-US" sz="2800" dirty="0" smtClean="0"/>
              <a:t>client/server</a:t>
            </a:r>
            <a:r>
              <a:rPr lang="bg-BG" sz="2800" dirty="0" smtClean="0"/>
              <a:t>), </a:t>
            </a:r>
            <a:r>
              <a:rPr lang="en-US" sz="2800" dirty="0" err="1" smtClean="0"/>
              <a:t>tripple</a:t>
            </a:r>
            <a:r>
              <a:rPr lang="en-US" sz="2800" dirty="0" smtClean="0"/>
              <a:t> layered</a:t>
            </a:r>
            <a:r>
              <a:rPr lang="bg-BG" sz="2800" dirty="0" smtClean="0"/>
              <a:t>, N-</a:t>
            </a:r>
            <a:r>
              <a:rPr lang="en-US" sz="2800" dirty="0" smtClean="0"/>
              <a:t>layered</a:t>
            </a:r>
            <a:r>
              <a:rPr lang="bg-BG" sz="2800" dirty="0" smtClean="0"/>
              <a:t> (</a:t>
            </a:r>
            <a:r>
              <a:rPr lang="en-US" sz="2800" dirty="0" smtClean="0"/>
              <a:t>distributed</a:t>
            </a:r>
            <a:r>
              <a:rPr lang="bg-BG" sz="2800" dirty="0" smtClean="0"/>
              <a:t>),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xmlns="" val="2971313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of the following delivery models is not part of  Cloud computing?</a:t>
            </a:r>
            <a:endParaRPr lang="en-US" dirty="0" smtClean="0"/>
          </a:p>
          <a:p>
            <a:pPr marL="871538" lvl="1" indent="-514350">
              <a:buFont typeface="+mj-lt"/>
              <a:buAutoNum type="alphaLcParenR"/>
            </a:pPr>
            <a:r>
              <a:rPr lang="en-US" dirty="0" err="1" smtClean="0"/>
              <a:t>SaaS</a:t>
            </a:r>
            <a:endParaRPr lang="en-US" dirty="0" smtClean="0"/>
          </a:p>
          <a:p>
            <a:pPr marL="871538" lvl="1" indent="-514350">
              <a:buFont typeface="+mj-lt"/>
              <a:buAutoNum type="alphaLcParenR"/>
            </a:pPr>
            <a:r>
              <a:rPr lang="en-US" dirty="0" err="1" smtClean="0"/>
              <a:t>IaaS</a:t>
            </a:r>
            <a:endParaRPr lang="en-US" dirty="0" smtClean="0"/>
          </a:p>
          <a:p>
            <a:pPr marL="871538" lvl="1" indent="-514350">
              <a:buFont typeface="+mj-lt"/>
              <a:buAutoNum type="alphaLcParenR"/>
            </a:pPr>
            <a:r>
              <a:rPr lang="en-US" dirty="0" err="1" smtClean="0"/>
              <a:t>PaaS</a:t>
            </a:r>
            <a:endParaRPr lang="en-US" dirty="0" smtClean="0"/>
          </a:p>
          <a:p>
            <a:pPr marL="871538" lvl="1" indent="-514350">
              <a:buFont typeface="+mj-lt"/>
              <a:buAutoNum type="alphaLcParenR"/>
            </a:pPr>
            <a:r>
              <a:rPr lang="en-US" dirty="0" err="1" smtClean="0"/>
              <a:t>Ogg</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bg-BG" sz="2800" dirty="0" smtClean="0"/>
              <a:t>Ogg is only a container format. The actual audio or video encoded by a codec is stored inside an Ogg container. Ogg containers may contain streams encoded with multiple codecs, for example, a video file with sound contains data encoded by both an audio codec and a video codec.Being a container format, Ogg can embed audio and video in various formats[28][29] (such as Dirac, MNG, CELT, MPEG-4, MP3 and others).</a:t>
            </a:r>
            <a:endParaRPr lang="en-US" sz="2800" dirty="0" smtClean="0"/>
          </a:p>
          <a:p>
            <a:pPr lvl="1"/>
            <a:r>
              <a:rPr lang="en-US" sz="2800" dirty="0" smtClean="0"/>
              <a:t>Source</a:t>
            </a:r>
            <a:r>
              <a:rPr lang="bg-BG" sz="2800" dirty="0" smtClean="0"/>
              <a:t>: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xmlns=""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en-US" dirty="0" smtClean="0"/>
              <a:t>Security and Information Protection</a:t>
            </a:r>
            <a:endParaRPr lang="en-US" dirty="0"/>
          </a:p>
        </p:txBody>
      </p:sp>
      <p:sp>
        <p:nvSpPr>
          <p:cNvPr id="3" name="Subtitle 2"/>
          <p:cNvSpPr>
            <a:spLocks noGrp="1"/>
          </p:cNvSpPr>
          <p:nvPr>
            <p:ph type="subTitle" idx="1"/>
          </p:nvPr>
        </p:nvSpPr>
        <p:spPr>
          <a:xfrm>
            <a:off x="609600" y="4912520"/>
            <a:ext cx="7924800" cy="1564480"/>
          </a:xfrm>
        </p:spPr>
        <p:txBody>
          <a:bodyPr/>
          <a:lstStyle/>
          <a:p>
            <a:r>
              <a:rPr lang="en-US" dirty="0" smtClean="0"/>
              <a:t>Symmetrical and asymmetrical coding algorithms </a:t>
            </a:r>
            <a:r>
              <a:rPr lang="bg-BG" dirty="0" smtClean="0"/>
              <a:t>,</a:t>
            </a:r>
            <a:r>
              <a:rPr lang="fr-FR" dirty="0" smtClean="0"/>
              <a:t> </a:t>
            </a:r>
            <a:r>
              <a:rPr lang="fr-FR" dirty="0" err="1" smtClean="0"/>
              <a:t>cryptographic</a:t>
            </a:r>
            <a:r>
              <a:rPr lang="fr-FR" dirty="0" smtClean="0"/>
              <a:t> hash</a:t>
            </a:r>
            <a:r>
              <a:rPr lang="bg-BG" dirty="0" smtClean="0"/>
              <a:t>,</a:t>
            </a:r>
            <a:r>
              <a:rPr lang="en-US" dirty="0" smtClean="0"/>
              <a:t>digital signature</a:t>
            </a:r>
            <a:r>
              <a:rPr lang="bg-BG" dirty="0" smtClean="0"/>
              <a:t>, </a:t>
            </a:r>
            <a:r>
              <a:rPr lang="en-US" dirty="0" smtClean="0"/>
              <a:t>digital certificates</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xmlns="">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en-US" dirty="0" smtClean="0"/>
              <a:t>Security and Information Protection</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en-US" dirty="0" smtClean="0"/>
              <a:t>This section </a:t>
            </a:r>
            <a:r>
              <a:rPr lang="en-US" dirty="0" smtClean="0"/>
              <a:t>consists </a:t>
            </a:r>
            <a:r>
              <a:rPr lang="en-US" dirty="0" smtClean="0"/>
              <a:t>of the following questions</a:t>
            </a:r>
            <a:r>
              <a:rPr lang="bg-BG" dirty="0" smtClean="0"/>
              <a:t>:</a:t>
            </a:r>
          </a:p>
          <a:p>
            <a:pPr lvl="1">
              <a:lnSpc>
                <a:spcPts val="3700"/>
              </a:lnSpc>
            </a:pPr>
            <a:r>
              <a:rPr lang="en-US" dirty="0" smtClean="0"/>
              <a:t>Security and information protection</a:t>
            </a:r>
            <a:r>
              <a:rPr lang="bg-BG" dirty="0" smtClean="0"/>
              <a:t>. </a:t>
            </a:r>
            <a:r>
              <a:rPr lang="en-US" dirty="0" smtClean="0"/>
              <a:t>Coding methods and algorithms</a:t>
            </a:r>
            <a:r>
              <a:rPr lang="bg-BG" dirty="0" smtClean="0"/>
              <a:t>: </a:t>
            </a:r>
            <a:r>
              <a:rPr lang="en-US" dirty="0" smtClean="0"/>
              <a:t>symmetrical cryptographic algorithms</a:t>
            </a:r>
            <a:r>
              <a:rPr lang="bg-BG" dirty="0" smtClean="0"/>
              <a:t> </a:t>
            </a:r>
            <a:r>
              <a:rPr lang="bg-BG" dirty="0"/>
              <a:t>– DES, 3DES; </a:t>
            </a:r>
            <a:r>
              <a:rPr lang="en-US" dirty="0" smtClean="0"/>
              <a:t>asymmetrical cryptographic algorithms </a:t>
            </a:r>
            <a:r>
              <a:rPr lang="bg-BG" dirty="0" smtClean="0"/>
              <a:t>(</a:t>
            </a:r>
            <a:r>
              <a:rPr lang="en-US" dirty="0" smtClean="0"/>
              <a:t>public and private keys</a:t>
            </a:r>
            <a:r>
              <a:rPr lang="bg-BG" dirty="0" smtClean="0"/>
              <a:t>) </a:t>
            </a:r>
            <a:r>
              <a:rPr lang="bg-BG" dirty="0"/>
              <a:t>– RSA, DSA. </a:t>
            </a:r>
            <a:r>
              <a:rPr lang="en-US" dirty="0" smtClean="0"/>
              <a:t>Cryptographic hash algorithms</a:t>
            </a:r>
            <a:r>
              <a:rPr lang="bg-BG" dirty="0" smtClean="0"/>
              <a:t> </a:t>
            </a:r>
            <a:r>
              <a:rPr lang="bg-BG" dirty="0"/>
              <a:t>– SHA-1, MD5. </a:t>
            </a:r>
            <a:r>
              <a:rPr lang="en-US" dirty="0" smtClean="0"/>
              <a:t>Digital signature</a:t>
            </a:r>
            <a:r>
              <a:rPr lang="bg-BG" dirty="0" smtClean="0"/>
              <a:t>. </a:t>
            </a:r>
            <a:r>
              <a:rPr lang="en-US" dirty="0" smtClean="0"/>
              <a:t>Public Key Infrastructure</a:t>
            </a:r>
            <a:r>
              <a:rPr lang="bg-BG" dirty="0" smtClean="0"/>
              <a:t> </a:t>
            </a:r>
            <a:r>
              <a:rPr lang="bg-BG" dirty="0"/>
              <a:t>(</a:t>
            </a:r>
            <a:r>
              <a:rPr lang="en-US" dirty="0"/>
              <a:t>PKI). </a:t>
            </a:r>
            <a:r>
              <a:rPr lang="en-US" dirty="0" smtClean="0"/>
              <a:t>Digital certificates</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xmlns="" val="3852978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What is malware?</a:t>
            </a:r>
            <a:endParaRPr lang="en-US" dirty="0" smtClean="0"/>
          </a:p>
          <a:p>
            <a:pPr marL="871538" lvl="1" indent="-514350">
              <a:buFont typeface="+mj-lt"/>
              <a:buAutoNum type="alphaLcParenR"/>
            </a:pPr>
            <a:r>
              <a:rPr lang="bg-BG" dirty="0" smtClean="0"/>
              <a:t>Harmful software, design to damage or do other unwanted things to the computer system</a:t>
            </a:r>
            <a:r>
              <a:rPr lang="en-US" dirty="0" smtClean="0"/>
              <a:t>.</a:t>
            </a:r>
          </a:p>
          <a:p>
            <a:pPr marL="871538" lvl="1" indent="-514350">
              <a:buFont typeface="+mj-lt"/>
              <a:buAutoNum type="alphaLcParenR"/>
            </a:pPr>
            <a:r>
              <a:rPr lang="bg-BG" dirty="0" smtClean="0"/>
              <a:t>A type of software, which is pre-build and is not intended to be changed</a:t>
            </a:r>
            <a:r>
              <a:rPr lang="en-US" dirty="0" smtClean="0"/>
              <a:t>.</a:t>
            </a:r>
          </a:p>
          <a:p>
            <a:pPr marL="871538" lvl="1" indent="-514350">
              <a:buFont typeface="+mj-lt"/>
              <a:buAutoNum type="alphaLcParenR"/>
            </a:pPr>
            <a:r>
              <a:rPr lang="bg-BG" dirty="0" smtClean="0"/>
              <a:t>Software, which is available for usage at no cost</a:t>
            </a:r>
            <a:r>
              <a:rPr lang="en-US" dirty="0" smtClean="0"/>
              <a:t>.</a:t>
            </a:r>
          </a:p>
          <a:p>
            <a:pPr marL="871538" lvl="1" indent="-514350">
              <a:buFont typeface="+mj-lt"/>
              <a:buAutoNum type="alphaLcParenR"/>
            </a:pPr>
            <a:r>
              <a:rPr lang="bg-BG" dirty="0" smtClean="0"/>
              <a:t>Software, designed to protect the computer from harmful software</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762000"/>
            <a:ext cx="8686800" cy="6096000"/>
          </a:xfrm>
        </p:spPr>
        <p:txBody>
          <a:bodyPr/>
          <a:lstStyle/>
          <a:p>
            <a:r>
              <a:rPr lang="en-US" dirty="0" smtClean="0"/>
              <a:t>Information</a:t>
            </a:r>
            <a:r>
              <a:rPr lang="bg-BG" dirty="0" smtClean="0"/>
              <a:t>:</a:t>
            </a:r>
            <a:endParaRPr lang="en-US" dirty="0" smtClean="0"/>
          </a:p>
          <a:p>
            <a:r>
              <a:rPr lang="bg-BG" sz="2700" dirty="0" smtClean="0"/>
              <a:t>Random-access memory (RAM /ræm/) is a form of computer data storage. A random-access device allows stored data to be accessed directly in any random order. In contrast, other data storage media such as hard disks, CDs, DVDs and magnetic tape, as well as early primary memory types such as drum memory, read and write data only in a predetermined order, consecutively, because of mechanical design limitations. Therefore, the time to access a given data location varies significantly depending on its physical location.</a:t>
            </a:r>
          </a:p>
          <a:p>
            <a:pPr lvl="1" algn="just"/>
            <a:r>
              <a:rPr lang="en-US" sz="2800" dirty="0" smtClean="0"/>
              <a:t>Source</a:t>
            </a:r>
            <a:r>
              <a:rPr lang="bg-BG" sz="2800" dirty="0" smtClean="0"/>
              <a:t>: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xmlns=""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bg-BG" sz="2400" dirty="0" smtClean="0"/>
              <a:t>Short for malicious software, is software used to disrupt computer operation, gather sensitive information, or gain access to private computer systems. It can appear in the form of code, scripts, active content, and other software. 'Malware' is a general term used to refer to a variety of forms of hostile or intrusive software. In all countries it is a serious criminal offence to create and distribute malware, but it continues to be produced for various reasons, such as demonstrating a capability or making money.</a:t>
            </a:r>
            <a:endParaRPr lang="en-US" sz="2400" dirty="0" smtClean="0"/>
          </a:p>
          <a:p>
            <a:pPr lvl="1"/>
            <a:r>
              <a:rPr lang="en-US" sz="2400" dirty="0" smtClean="0"/>
              <a:t>Source</a:t>
            </a:r>
            <a:r>
              <a:rPr lang="bg-BG" sz="2400" dirty="0" smtClean="0"/>
              <a:t>: </a:t>
            </a:r>
            <a:r>
              <a:rPr lang="en-US" sz="2400" dirty="0" smtClean="0">
                <a:hlinkClick r:id="rId2"/>
              </a:rPr>
              <a:t>Wikipedia</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xmlns=""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en-US" dirty="0" smtClean="0"/>
              <a:t>Presentation Systems</a:t>
            </a:r>
            <a:endParaRPr lang="en-US" dirty="0"/>
          </a:p>
        </p:txBody>
      </p:sp>
      <p:sp>
        <p:nvSpPr>
          <p:cNvPr id="3" name="Subtitle 2"/>
          <p:cNvSpPr>
            <a:spLocks noGrp="1"/>
          </p:cNvSpPr>
          <p:nvPr>
            <p:ph type="subTitle" idx="1"/>
          </p:nvPr>
        </p:nvSpPr>
        <p:spPr>
          <a:xfrm>
            <a:off x="609600" y="4988720"/>
            <a:ext cx="7924800" cy="1412080"/>
          </a:xfrm>
        </p:spPr>
        <p:txBody>
          <a:bodyPr/>
          <a:lstStyle/>
          <a:p>
            <a:r>
              <a:rPr lang="en-US" dirty="0" smtClean="0"/>
              <a:t>Presentation Software</a:t>
            </a:r>
            <a:r>
              <a:rPr lang="bg-BG" dirty="0" smtClean="0"/>
              <a:t>, </a:t>
            </a:r>
            <a:r>
              <a:rPr lang="en-US" dirty="0" smtClean="0"/>
              <a:t>Presentations Preparation</a:t>
            </a:r>
            <a:r>
              <a:rPr lang="bg-BG" dirty="0" smtClean="0"/>
              <a:t>, </a:t>
            </a:r>
            <a:r>
              <a:rPr lang="en-US" dirty="0" smtClean="0"/>
              <a:t>S</a:t>
            </a:r>
            <a:r>
              <a:rPr lang="en-US" dirty="0" smtClean="0"/>
              <a:t>lides</a:t>
            </a:r>
            <a:r>
              <a:rPr lang="bg-BG" dirty="0" smtClean="0"/>
              <a:t>, </a:t>
            </a:r>
            <a:r>
              <a:rPr lang="en-US" dirty="0" smtClean="0"/>
              <a:t>E</a:t>
            </a:r>
            <a:r>
              <a:rPr lang="en-US" dirty="0" smtClean="0"/>
              <a:t>ffects</a:t>
            </a:r>
            <a:r>
              <a:rPr lang="bg-BG" dirty="0" smtClean="0"/>
              <a:t>, </a:t>
            </a:r>
            <a:r>
              <a:rPr lang="en-US" dirty="0" smtClean="0"/>
              <a:t>Notes</a:t>
            </a:r>
            <a:r>
              <a:rPr lang="bg-BG" dirty="0" smtClean="0"/>
              <a:t>, </a:t>
            </a:r>
            <a:r>
              <a:rPr lang="en-US" dirty="0" smtClean="0"/>
              <a:t>Colors</a:t>
            </a:r>
            <a:r>
              <a:rPr lang="bg-BG" dirty="0" smtClean="0"/>
              <a:t>, </a:t>
            </a:r>
            <a:r>
              <a:rPr lang="en-US" dirty="0" smtClean="0"/>
              <a:t>Images</a:t>
            </a:r>
            <a:r>
              <a:rPr lang="bg-BG" dirty="0" smtClean="0"/>
              <a:t>, </a:t>
            </a:r>
            <a:r>
              <a:rPr lang="en-US" dirty="0" smtClean="0"/>
              <a:t>Sound</a:t>
            </a:r>
            <a:r>
              <a:rPr lang="bg-BG" dirty="0" smtClean="0"/>
              <a:t>, </a:t>
            </a:r>
            <a:r>
              <a:rPr lang="en-US" dirty="0" smtClean="0"/>
              <a:t>Video</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xmlns="">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Systems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This section </a:t>
            </a:r>
            <a:r>
              <a:rPr lang="en-US" dirty="0" smtClean="0"/>
              <a:t>consists </a:t>
            </a:r>
            <a:r>
              <a:rPr lang="en-US" dirty="0" smtClean="0"/>
              <a:t>of the following </a:t>
            </a:r>
            <a:r>
              <a:rPr lang="en-US" dirty="0" smtClean="0"/>
              <a:t>questions</a:t>
            </a:r>
            <a:r>
              <a:rPr lang="bg-BG" dirty="0" smtClean="0"/>
              <a:t>:</a:t>
            </a:r>
            <a:endParaRPr lang="bg-BG" dirty="0" smtClean="0"/>
          </a:p>
          <a:p>
            <a:pPr lvl="1">
              <a:lnSpc>
                <a:spcPct val="100000"/>
              </a:lnSpc>
            </a:pPr>
            <a:r>
              <a:rPr lang="en-US" dirty="0" smtClean="0"/>
              <a:t>Information presentation through IT means</a:t>
            </a:r>
            <a:r>
              <a:rPr lang="bg-BG" dirty="0" smtClean="0"/>
              <a:t>. </a:t>
            </a:r>
            <a:r>
              <a:rPr lang="en-US" dirty="0" smtClean="0"/>
              <a:t>Computer presentation </a:t>
            </a:r>
            <a:r>
              <a:rPr lang="bg-BG" dirty="0" smtClean="0"/>
              <a:t>– </a:t>
            </a:r>
            <a:r>
              <a:rPr lang="en-US" dirty="0" smtClean="0"/>
              <a:t>slide</a:t>
            </a:r>
            <a:r>
              <a:rPr lang="bg-BG" dirty="0" smtClean="0"/>
              <a:t>, </a:t>
            </a:r>
            <a:r>
              <a:rPr lang="en-US" dirty="0" smtClean="0"/>
              <a:t>effects</a:t>
            </a:r>
            <a:r>
              <a:rPr lang="bg-BG" dirty="0" smtClean="0"/>
              <a:t>, </a:t>
            </a:r>
            <a:r>
              <a:rPr lang="en-US" dirty="0" smtClean="0"/>
              <a:t>notes</a:t>
            </a:r>
            <a:r>
              <a:rPr lang="bg-BG" dirty="0" smtClean="0"/>
              <a:t>, </a:t>
            </a:r>
            <a:r>
              <a:rPr lang="en-US" dirty="0" smtClean="0"/>
              <a:t>color scheme</a:t>
            </a:r>
            <a:r>
              <a:rPr lang="bg-BG" dirty="0" smtClean="0"/>
              <a:t>, </a:t>
            </a:r>
            <a:r>
              <a:rPr lang="en-US" dirty="0" smtClean="0"/>
              <a:t>templates</a:t>
            </a:r>
            <a:endParaRPr lang="bg-BG" dirty="0" smtClean="0"/>
          </a:p>
          <a:p>
            <a:pPr lvl="1">
              <a:lnSpc>
                <a:spcPct val="100000"/>
              </a:lnSpc>
            </a:pPr>
            <a:r>
              <a:rPr lang="en-US" dirty="0" smtClean="0"/>
              <a:t>Presentation materials design</a:t>
            </a:r>
            <a:r>
              <a:rPr lang="bg-BG" dirty="0" smtClean="0"/>
              <a:t> </a:t>
            </a:r>
            <a:r>
              <a:rPr lang="bg-BG" dirty="0"/>
              <a:t>– </a:t>
            </a:r>
            <a:r>
              <a:rPr lang="en-US" dirty="0" smtClean="0"/>
              <a:t>usage of colors</a:t>
            </a:r>
            <a:r>
              <a:rPr lang="bg-BG" dirty="0" smtClean="0"/>
              <a:t>, </a:t>
            </a:r>
            <a:r>
              <a:rPr lang="en-US" dirty="0" smtClean="0"/>
              <a:t>text</a:t>
            </a:r>
            <a:r>
              <a:rPr lang="bg-BG" dirty="0" smtClean="0"/>
              <a:t>, </a:t>
            </a:r>
            <a:r>
              <a:rPr lang="en-US" dirty="0" smtClean="0"/>
              <a:t>images</a:t>
            </a:r>
            <a:r>
              <a:rPr lang="bg-BG" dirty="0" smtClean="0"/>
              <a:t>, </a:t>
            </a:r>
            <a:r>
              <a:rPr lang="en-US" dirty="0" smtClean="0"/>
              <a:t>sound</a:t>
            </a:r>
            <a:r>
              <a:rPr lang="bg-BG" dirty="0" smtClean="0"/>
              <a:t>, </a:t>
            </a:r>
            <a:r>
              <a:rPr lang="en-US" dirty="0" smtClean="0"/>
              <a:t>animation and video</a:t>
            </a:r>
            <a:endParaRPr lang="bg-BG" dirty="0" smtClean="0"/>
          </a:p>
          <a:p>
            <a:pPr lvl="1">
              <a:lnSpc>
                <a:spcPct val="100000"/>
              </a:lnSpc>
            </a:pPr>
            <a:r>
              <a:rPr lang="en-US" dirty="0" smtClean="0"/>
              <a:t>Presentation software</a:t>
            </a:r>
            <a:r>
              <a:rPr lang="bg-BG" dirty="0" smtClean="0"/>
              <a:t> (</a:t>
            </a:r>
            <a:r>
              <a:rPr lang="en-US" dirty="0" smtClean="0"/>
              <a:t>presentation systems</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xmlns="" val="3855654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sz="2800" dirty="0" smtClean="0"/>
              <a:t> </a:t>
            </a:r>
            <a:r>
              <a:rPr lang="bg-BG" sz="2400" dirty="0" smtClean="0"/>
              <a:t>The most important part in giving a presentation is how you act and how you communicate with people. Only 7% of the communication between people is performed by words and their meaning. What other type of communication use people and approximately what % of the whole communication it takes</a:t>
            </a:r>
            <a:r>
              <a:rPr lang="bg-BG" sz="2400" dirty="0" smtClean="0"/>
              <a:t>?</a:t>
            </a:r>
            <a:endParaRPr lang="en-US" dirty="0" smtClean="0"/>
          </a:p>
          <a:p>
            <a:pPr marL="871538" lvl="1" indent="-514350">
              <a:buFont typeface="+mj-lt"/>
              <a:buAutoNum type="alphaLcParenR"/>
            </a:pPr>
            <a:r>
              <a:rPr lang="bg-BG" sz="2400" dirty="0" smtClean="0"/>
              <a:t>93% of the communication is done by body language</a:t>
            </a:r>
            <a:endParaRPr lang="en-US" sz="2400" dirty="0" smtClean="0"/>
          </a:p>
          <a:p>
            <a:pPr marL="871538" lvl="1" indent="-514350">
              <a:buFont typeface="+mj-lt"/>
              <a:buAutoNum type="alphaLcParenR"/>
            </a:pPr>
            <a:r>
              <a:rPr lang="bg-BG" sz="2400" dirty="0" smtClean="0"/>
              <a:t>20% by the way you speak, 73% by support </a:t>
            </a:r>
            <a:r>
              <a:rPr lang="bg-BG" sz="2400" dirty="0" smtClean="0"/>
              <a:t>resources(presentation,experiment</a:t>
            </a:r>
            <a:r>
              <a:rPr lang="bg-BG" sz="2400" dirty="0" smtClean="0"/>
              <a:t>)</a:t>
            </a:r>
            <a:endParaRPr lang="en-US" sz="2400" dirty="0" smtClean="0"/>
          </a:p>
          <a:p>
            <a:pPr marL="871538" lvl="1" indent="-514350">
              <a:buFont typeface="+mj-lt"/>
              <a:buAutoNum type="alphaLcParenR"/>
            </a:pPr>
            <a:r>
              <a:rPr lang="bg-BG" sz="2400" dirty="0" smtClean="0"/>
              <a:t>38% by the way you talk and 55% by the body language</a:t>
            </a:r>
            <a:endParaRPr lang="en-US" sz="2400" dirty="0" smtClean="0"/>
          </a:p>
          <a:p>
            <a:pPr marL="871538" lvl="1" indent="-514350">
              <a:buFont typeface="+mj-lt"/>
              <a:buAutoNum type="alphaLcParenR"/>
            </a:pPr>
            <a:r>
              <a:rPr lang="bg-BG" sz="2400" dirty="0" smtClean="0"/>
              <a:t>10% by the way you talk and 83% by support resources</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57200" y="4876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en-US" sz="2400" dirty="0" smtClean="0"/>
              <a:t> </a:t>
            </a:r>
            <a:r>
              <a:rPr lang="bg-BG" sz="2400" dirty="0" smtClean="0"/>
              <a:t>Nonverbal communication is a fact. When we interact with others we continuously give and receive wordless signals. Professor Albert Mehrabian has done many and fascinating researches. One if them is about body language and non-verbal communication. Mehrabian's research provided the answer for the question about how people communicate with each other and % of the communication is by words, by your voice and by body </a:t>
            </a:r>
            <a:r>
              <a:rPr lang="bg-BG" sz="2400" dirty="0" smtClean="0"/>
              <a:t>languag</a:t>
            </a:r>
            <a:r>
              <a:rPr lang="en-US" sz="2400" dirty="0" smtClean="0"/>
              <a:t>e</a:t>
            </a:r>
            <a:r>
              <a:rPr lang="bg-BG" sz="2400" dirty="0" smtClean="0"/>
              <a:t>.</a:t>
            </a:r>
            <a:endParaRPr lang="en-US" sz="2400" dirty="0" smtClean="0"/>
          </a:p>
          <a:p>
            <a:pPr lvl="1"/>
            <a:r>
              <a:rPr lang="en-US" sz="2400" dirty="0" smtClean="0"/>
              <a:t>Source</a:t>
            </a:r>
            <a:r>
              <a:rPr lang="bg-BG" sz="2400" dirty="0" smtClean="0"/>
              <a:t>: </a:t>
            </a:r>
            <a:r>
              <a:rPr lang="en-US" sz="2400" dirty="0" smtClean="0">
                <a:hlinkClick r:id="rId2"/>
              </a:rPr>
              <a:t>www.businessballs.com</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xmlns=""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en-US" dirty="0" smtClean="0"/>
              <a:t>Multimedia</a:t>
            </a:r>
            <a:endParaRPr lang="en-US" dirty="0"/>
          </a:p>
        </p:txBody>
      </p:sp>
      <p:sp>
        <p:nvSpPr>
          <p:cNvPr id="3" name="Subtitle 2"/>
          <p:cNvSpPr>
            <a:spLocks noGrp="1"/>
          </p:cNvSpPr>
          <p:nvPr>
            <p:ph type="subTitle" idx="1"/>
          </p:nvPr>
        </p:nvSpPr>
        <p:spPr>
          <a:xfrm>
            <a:off x="609600" y="2143124"/>
            <a:ext cx="7924800" cy="954880"/>
          </a:xfrm>
        </p:spPr>
        <p:txBody>
          <a:bodyPr/>
          <a:lstStyle/>
          <a:p>
            <a:r>
              <a:rPr lang="en-US" dirty="0" smtClean="0"/>
              <a:t>Multimedia Creation/Processing Software</a:t>
            </a:r>
            <a:r>
              <a:rPr lang="bg-BG" dirty="0" smtClean="0"/>
              <a:t>: </a:t>
            </a:r>
            <a:r>
              <a:rPr lang="en-US" dirty="0" smtClean="0"/>
              <a:t>Sound, Video, File Formats</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Multimedia</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This section </a:t>
            </a:r>
            <a:r>
              <a:rPr lang="en-US" dirty="0" smtClean="0"/>
              <a:t>consists </a:t>
            </a:r>
            <a:r>
              <a:rPr lang="en-US" dirty="0" smtClean="0"/>
              <a:t>of the following </a:t>
            </a:r>
            <a:r>
              <a:rPr lang="en-US" dirty="0" smtClean="0"/>
              <a:t>questions</a:t>
            </a:r>
            <a:r>
              <a:rPr lang="bg-BG" dirty="0" smtClean="0"/>
              <a:t>:</a:t>
            </a:r>
            <a:endParaRPr lang="bg-BG" dirty="0" smtClean="0"/>
          </a:p>
          <a:p>
            <a:pPr lvl="1"/>
            <a:r>
              <a:rPr lang="en-US" dirty="0" smtClean="0"/>
              <a:t>Multimedia</a:t>
            </a:r>
            <a:r>
              <a:rPr lang="bg-BG" dirty="0" smtClean="0"/>
              <a:t>. </a:t>
            </a:r>
            <a:r>
              <a:rPr lang="en-US" dirty="0" smtClean="0"/>
              <a:t>Technologies for creation of multimedia applications</a:t>
            </a:r>
            <a:r>
              <a:rPr lang="bg-BG" dirty="0" smtClean="0"/>
              <a:t>. </a:t>
            </a:r>
            <a:r>
              <a:rPr lang="en-US" dirty="0" smtClean="0"/>
              <a:t>Software recourses for creation of multimedia products</a:t>
            </a:r>
            <a:r>
              <a:rPr lang="bg-BG" dirty="0" smtClean="0"/>
              <a:t>. </a:t>
            </a:r>
            <a:r>
              <a:rPr lang="en-US" dirty="0" smtClean="0"/>
              <a:t>Animation and movie generation</a:t>
            </a:r>
            <a:r>
              <a:rPr lang="bg-BG" dirty="0" smtClean="0"/>
              <a:t> (</a:t>
            </a:r>
            <a:r>
              <a:rPr lang="en-US" dirty="0" smtClean="0"/>
              <a:t>images, sound and text incretion and processing</a:t>
            </a:r>
            <a:r>
              <a:rPr lang="bg-BG" dirty="0" smtClean="0"/>
              <a:t>). </a:t>
            </a:r>
            <a:r>
              <a:rPr lang="en-US" dirty="0" smtClean="0"/>
              <a:t>Multimedia files compression</a:t>
            </a:r>
            <a:r>
              <a:rPr lang="bg-BG" dirty="0" smtClean="0"/>
              <a:t>. </a:t>
            </a:r>
            <a:r>
              <a:rPr lang="en-US" dirty="0" smtClean="0"/>
              <a:t>Multimedia file formats conversion</a:t>
            </a:r>
            <a:r>
              <a:rPr lang="bg-BG" dirty="0" smtClean="0"/>
              <a:t>. </a:t>
            </a:r>
            <a:r>
              <a:rPr lang="en-US" dirty="0" smtClean="0"/>
              <a:t>Software for reproduction of multimedia products, animation and movies</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xmlns="" val="236482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of the following audio file formats is compressed without losing of quality</a:t>
            </a:r>
            <a:r>
              <a:rPr lang="bg-BG" dirty="0" smtClean="0"/>
              <a:t>?</a:t>
            </a:r>
            <a:r>
              <a:rPr lang="bg-BG" dirty="0" smtClean="0"/>
              <a:t> </a:t>
            </a:r>
            <a:endParaRPr lang="en-US" dirty="0" smtClean="0"/>
          </a:p>
          <a:p>
            <a:pPr marL="871538" lvl="1" indent="-514350">
              <a:buFont typeface="+mj-lt"/>
              <a:buAutoNum type="alphaLcParenR"/>
            </a:pPr>
            <a:r>
              <a:rPr lang="en-US" dirty="0" smtClean="0"/>
              <a:t>MP3</a:t>
            </a:r>
          </a:p>
          <a:p>
            <a:pPr marL="871538" lvl="1" indent="-514350">
              <a:buFont typeface="+mj-lt"/>
              <a:buAutoNum type="alphaLcParenR"/>
            </a:pPr>
            <a:r>
              <a:rPr lang="en-US" dirty="0" smtClean="0"/>
              <a:t>WAV</a:t>
            </a:r>
          </a:p>
          <a:p>
            <a:pPr marL="871538" lvl="1" indent="-514350">
              <a:buFont typeface="+mj-lt"/>
              <a:buAutoNum type="alphaLcParenR"/>
            </a:pPr>
            <a:r>
              <a:rPr lang="en-US" dirty="0" smtClean="0"/>
              <a:t>FLAC</a:t>
            </a:r>
          </a:p>
          <a:p>
            <a:pPr marL="871538" lvl="1" indent="-514350">
              <a:buFont typeface="+mj-lt"/>
              <a:buAutoNum type="alphaLcParenR"/>
            </a:pPr>
            <a:r>
              <a:rPr lang="en-US" dirty="0" smtClean="0"/>
              <a:t>AAC</a:t>
            </a:r>
          </a:p>
          <a:p>
            <a:pPr marL="871538" lvl="1" indent="-514350">
              <a:buFont typeface="+mj-lt"/>
              <a:buAutoNum type="alphaLcParenR"/>
            </a:pPr>
            <a:r>
              <a:rPr lang="en-US" dirty="0" smtClean="0"/>
              <a:t>AVI</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838200"/>
            <a:ext cx="8686800" cy="5791200"/>
          </a:xfrm>
        </p:spPr>
        <p:txBody>
          <a:bodyPr/>
          <a:lstStyle/>
          <a:p>
            <a:r>
              <a:rPr lang="en-US" dirty="0" smtClean="0"/>
              <a:t>Information</a:t>
            </a:r>
            <a:r>
              <a:rPr lang="bg-BG" dirty="0" smtClean="0"/>
              <a:t>:</a:t>
            </a:r>
            <a:endParaRPr lang="en-US" dirty="0" smtClean="0"/>
          </a:p>
          <a:p>
            <a:pPr>
              <a:buNone/>
            </a:pPr>
            <a:r>
              <a:rPr lang="en-US" sz="2000" dirty="0" smtClean="0"/>
              <a:t>     </a:t>
            </a:r>
            <a:r>
              <a:rPr lang="bg-BG" sz="2200" dirty="0" smtClean="0"/>
              <a:t>An </a:t>
            </a:r>
            <a:r>
              <a:rPr lang="bg-BG" sz="2200" dirty="0" smtClean="0"/>
              <a:t>audio file format is a file format for storing digital audio data on a computer system. This data can be stored uncompressed, or compressed to reduce the file size. It can be a raw bitstream, but it is usually a container format or an audio data format with defined storage layer. A lossless compressed format stores data in less space by eliminating unnecessary data. Uncompressed audio formats encode both sound and silence with the same number of bits per unit of time. Encoding an uncompressed minute of absolute silence produces a file of the same size as encoding an uncompressed minute of music. In a lossless compressed format, however, the music would occupy a smaller portion of the file and the silence would take up almost no space at all. Lossless compression formats enable the original uncompressed data </a:t>
            </a:r>
            <a:r>
              <a:rPr lang="en-US" sz="2200" dirty="0" smtClean="0"/>
              <a:t>to be recreated exactly</a:t>
            </a:r>
            <a:r>
              <a:rPr lang="en-US" sz="2000" dirty="0" smtClean="0"/>
              <a:t>.</a:t>
            </a:r>
            <a:endParaRPr lang="bg-BG" sz="2000" dirty="0" smtClean="0"/>
          </a:p>
          <a:p>
            <a:pPr lvl="1"/>
            <a:r>
              <a:rPr lang="en-US" sz="2000" dirty="0" smtClean="0"/>
              <a:t>Source</a:t>
            </a:r>
            <a:r>
              <a:rPr lang="bg-BG" sz="2000" dirty="0" smtClean="0"/>
              <a:t>: </a:t>
            </a:r>
            <a:r>
              <a:rPr lang="en-US" sz="2000" dirty="0" smtClean="0">
                <a:hlinkClick r:id="rId2"/>
              </a:rPr>
              <a:t>Wikipedia</a:t>
            </a:r>
            <a:endParaRPr lang="en-US"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xmlns=""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en-US" dirty="0" smtClean="0"/>
              <a:t>Computer Networks</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en-US" dirty="0" smtClean="0"/>
              <a:t>Model</a:t>
            </a:r>
            <a:r>
              <a:rPr lang="bg-BG" dirty="0" smtClean="0"/>
              <a:t>, </a:t>
            </a:r>
            <a:r>
              <a:rPr lang="en-US" dirty="0" smtClean="0"/>
              <a:t>Network Models</a:t>
            </a:r>
            <a:r>
              <a:rPr lang="bg-BG" dirty="0" smtClean="0"/>
              <a:t>, </a:t>
            </a:r>
            <a:r>
              <a:rPr lang="en-US" dirty="0" smtClean="0"/>
              <a:t>Protocols</a:t>
            </a:r>
            <a:r>
              <a:rPr lang="bg-BG" dirty="0" smtClean="0"/>
              <a:t>, </a:t>
            </a:r>
            <a:r>
              <a:rPr lang="en-US" dirty="0" smtClean="0"/>
              <a:t>Standards</a:t>
            </a:r>
            <a:r>
              <a:rPr lang="bg-BG" dirty="0" smtClean="0"/>
              <a:t>, </a:t>
            </a:r>
            <a:r>
              <a:rPr lang="en-US" dirty="0" smtClean="0"/>
              <a:t>Hardware Equipment</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Computer Systems</a:t>
            </a:r>
            <a:endParaRPr lang="en-US" dirty="0"/>
          </a:p>
        </p:txBody>
      </p:sp>
      <p:sp>
        <p:nvSpPr>
          <p:cNvPr id="3" name="Subtitle 2"/>
          <p:cNvSpPr>
            <a:spLocks noGrp="1"/>
          </p:cNvSpPr>
          <p:nvPr>
            <p:ph type="subTitle" idx="1"/>
          </p:nvPr>
        </p:nvSpPr>
        <p:spPr>
          <a:xfrm>
            <a:off x="609600" y="5526880"/>
            <a:ext cx="7924800" cy="569120"/>
          </a:xfrm>
        </p:spPr>
        <p:txBody>
          <a:bodyPr/>
          <a:lstStyle/>
          <a:p>
            <a:r>
              <a:rPr lang="en-US" dirty="0" smtClean="0"/>
              <a:t>Computer Software</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xmlns="">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Networks</a:t>
            </a:r>
            <a:endParaRPr lang="en-US" dirty="0"/>
          </a:p>
        </p:txBody>
      </p:sp>
      <p:sp>
        <p:nvSpPr>
          <p:cNvPr id="3" name="Content Placeholder 2"/>
          <p:cNvSpPr>
            <a:spLocks noGrp="1"/>
          </p:cNvSpPr>
          <p:nvPr>
            <p:ph idx="1"/>
          </p:nvPr>
        </p:nvSpPr>
        <p:spPr/>
        <p:txBody>
          <a:bodyPr/>
          <a:lstStyle/>
          <a:p>
            <a:r>
              <a:rPr lang="en-US" dirty="0" smtClean="0"/>
              <a:t>This section consists of the following </a:t>
            </a:r>
            <a:r>
              <a:rPr lang="en-US" dirty="0" smtClean="0"/>
              <a:t>questions</a:t>
            </a:r>
            <a:r>
              <a:rPr lang="bg-BG" dirty="0" smtClean="0"/>
              <a:t>:</a:t>
            </a:r>
            <a:endParaRPr lang="bg-BG" dirty="0" smtClean="0"/>
          </a:p>
          <a:p>
            <a:pPr lvl="1"/>
            <a:r>
              <a:rPr lang="en-US" dirty="0" smtClean="0"/>
              <a:t>Computer networks</a:t>
            </a:r>
            <a:r>
              <a:rPr lang="bg-BG" dirty="0" smtClean="0"/>
              <a:t>. </a:t>
            </a:r>
            <a:r>
              <a:rPr lang="en-US" dirty="0" smtClean="0"/>
              <a:t>OSI model architecture</a:t>
            </a:r>
            <a:r>
              <a:rPr lang="bg-BG" dirty="0" smtClean="0"/>
              <a:t>. </a:t>
            </a:r>
            <a:r>
              <a:rPr lang="en-US" dirty="0" smtClean="0"/>
              <a:t>Network protocols</a:t>
            </a:r>
            <a:endParaRPr lang="bg-BG" dirty="0" smtClean="0"/>
          </a:p>
          <a:p>
            <a:pPr lvl="1"/>
            <a:r>
              <a:rPr lang="en-US" dirty="0" smtClean="0"/>
              <a:t>Local networks</a:t>
            </a:r>
            <a:r>
              <a:rPr lang="bg-BG" dirty="0" smtClean="0"/>
              <a:t> </a:t>
            </a:r>
            <a:r>
              <a:rPr lang="bg-BG" dirty="0"/>
              <a:t>– </a:t>
            </a:r>
            <a:r>
              <a:rPr lang="en-US" dirty="0" smtClean="0"/>
              <a:t>concepts</a:t>
            </a:r>
            <a:r>
              <a:rPr lang="bg-BG" dirty="0" smtClean="0"/>
              <a:t>, </a:t>
            </a:r>
            <a:r>
              <a:rPr lang="en-US" dirty="0" smtClean="0"/>
              <a:t>types according to management organisation</a:t>
            </a:r>
            <a:r>
              <a:rPr lang="bg-BG" dirty="0" smtClean="0"/>
              <a:t>, </a:t>
            </a:r>
            <a:r>
              <a:rPr lang="en-US" dirty="0" smtClean="0"/>
              <a:t>topology</a:t>
            </a:r>
            <a:r>
              <a:rPr lang="bg-BG" dirty="0" smtClean="0"/>
              <a:t>, </a:t>
            </a:r>
            <a:r>
              <a:rPr lang="en-US" dirty="0" smtClean="0"/>
              <a:t>fundamental standards</a:t>
            </a:r>
            <a:r>
              <a:rPr lang="bg-BG" dirty="0" smtClean="0"/>
              <a:t>, </a:t>
            </a:r>
            <a:r>
              <a:rPr lang="en-US" dirty="0" smtClean="0"/>
              <a:t>hardware components</a:t>
            </a:r>
            <a:endParaRPr lang="bg-BG" dirty="0" smtClean="0"/>
          </a:p>
          <a:p>
            <a:pPr lvl="1"/>
            <a:r>
              <a:rPr lang="en-US" dirty="0" smtClean="0"/>
              <a:t>Global computer networks</a:t>
            </a:r>
            <a:r>
              <a:rPr lang="bg-BG" dirty="0" smtClean="0"/>
              <a:t> </a:t>
            </a:r>
            <a:r>
              <a:rPr lang="bg-BG" dirty="0"/>
              <a:t>– </a:t>
            </a:r>
            <a:r>
              <a:rPr lang="en-US" dirty="0" smtClean="0"/>
              <a:t>concepts</a:t>
            </a:r>
            <a:r>
              <a:rPr lang="bg-BG" dirty="0" smtClean="0"/>
              <a:t>, </a:t>
            </a:r>
            <a:r>
              <a:rPr lang="en-US" dirty="0" smtClean="0"/>
              <a:t>ways of connection</a:t>
            </a:r>
            <a:r>
              <a:rPr lang="bg-BG" dirty="0" smtClean="0"/>
              <a:t>, </a:t>
            </a:r>
            <a:r>
              <a:rPr lang="en-US" dirty="0" smtClean="0"/>
              <a:t>addresses</a:t>
            </a:r>
            <a:r>
              <a:rPr lang="bg-BG" dirty="0" smtClean="0"/>
              <a:t>, </a:t>
            </a:r>
            <a:r>
              <a:rPr lang="en-US" dirty="0" smtClean="0"/>
              <a:t>main services</a:t>
            </a:r>
            <a:r>
              <a:rPr lang="bg-BG" dirty="0" smtClean="0"/>
              <a:t>. </a:t>
            </a:r>
            <a:r>
              <a:rPr lang="en-US" dirty="0" smtClean="0"/>
              <a:t>Users and access to recourses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xmlns="" val="1721764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What is subnetwork</a:t>
            </a:r>
            <a:r>
              <a:rPr lang="bg-BG" dirty="0" smtClean="0"/>
              <a:t>?</a:t>
            </a:r>
            <a:endParaRPr lang="en-US" dirty="0" smtClean="0"/>
          </a:p>
          <a:p>
            <a:pPr marL="871538" lvl="1" indent="-514350">
              <a:buFont typeface="+mj-lt"/>
              <a:buAutoNum type="alphaLcParenR"/>
            </a:pPr>
            <a:r>
              <a:rPr lang="bg-BG" dirty="0" smtClean="0"/>
              <a:t>Logically visible subdivision of an IP network</a:t>
            </a:r>
            <a:endParaRPr lang="en-US" dirty="0" smtClean="0"/>
          </a:p>
          <a:p>
            <a:pPr marL="871538" lvl="1" indent="-514350">
              <a:buFont typeface="+mj-lt"/>
              <a:buAutoNum type="alphaLcParenR"/>
            </a:pPr>
            <a:r>
              <a:rPr lang="bg-BG" dirty="0" smtClean="0"/>
              <a:t>Telecommunications network that allows computers to exchange data</a:t>
            </a:r>
            <a:endParaRPr lang="en-US" dirty="0" smtClean="0"/>
          </a:p>
          <a:p>
            <a:pPr marL="871538" lvl="1" indent="-514350">
              <a:buFont typeface="+mj-lt"/>
              <a:buAutoNum type="alphaLcParenR"/>
            </a:pPr>
            <a:r>
              <a:rPr lang="bg-BG" dirty="0" smtClean="0"/>
              <a:t>Social network</a:t>
            </a:r>
            <a:endParaRPr lang="en-US" dirty="0" smtClean="0"/>
          </a:p>
          <a:p>
            <a:pPr marL="871538" lvl="1" indent="-514350">
              <a:buFont typeface="+mj-lt"/>
              <a:buAutoNum type="alphaLcParenR"/>
            </a:pPr>
            <a:r>
              <a:rPr lang="bg-BG" dirty="0" smtClean="0"/>
              <a:t>Modern wireless network used in the subways</a:t>
            </a:r>
            <a:endParaRPr lang="en-US" dirty="0" smtClean="0"/>
          </a:p>
          <a:p>
            <a:pPr marL="871538" lvl="1" indent="-514350">
              <a:buFont typeface="+mj-lt"/>
              <a:buAutoNum type="alphaLcParenR"/>
            </a:pPr>
            <a:r>
              <a:rPr lang="bg-BG" dirty="0" smtClean="0"/>
              <a:t>Hardware accessory, which hides the device’s logical address</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bg-BG" sz="2200" dirty="0" smtClean="0"/>
              <a:t>A subnetwork, or subnet, is a logically visible subdivision of an IP network. The practice of dividing a network into two or more networks is called subnetting</a:t>
            </a:r>
            <a:r>
              <a:rPr lang="bg-BG" sz="2200" dirty="0" smtClean="0"/>
              <a:t>.</a:t>
            </a:r>
            <a:endParaRPr lang="en-US" sz="2200" dirty="0" smtClean="0"/>
          </a:p>
          <a:p>
            <a:pPr lvl="1"/>
            <a:r>
              <a:rPr lang="bg-BG" sz="2200" dirty="0" smtClean="0"/>
              <a:t>The benefits of subnetting vary with each deployment scenario. In the address allocation architecture of the Internet using Classless Inter-Domain Routing (CIDR) and in large organizations, it is necessary to allocate address space efficiently. It may also enhance routing efficiency, or have advantages in network management when subnetworks are administratively controlled by different entities in a larger organization. Subnets may be arranged logically in a hierarchical architecture, partitioning an organization's network address space into a tree-like </a:t>
            </a:r>
            <a:r>
              <a:rPr lang="bg-BG" sz="2200" dirty="0" smtClean="0"/>
              <a:t>routing </a:t>
            </a:r>
            <a:r>
              <a:rPr lang="bg-BG" sz="2200" dirty="0" smtClean="0"/>
              <a:t>structure</a:t>
            </a:r>
            <a:r>
              <a:rPr lang="bg-BG" sz="2400" dirty="0" smtClean="0"/>
              <a:t>.</a:t>
            </a:r>
            <a:endParaRPr lang="en-US" sz="2400" dirty="0" smtClean="0"/>
          </a:p>
          <a:p>
            <a:pPr lvl="1"/>
            <a:r>
              <a:rPr lang="en-US" sz="2400" dirty="0" smtClean="0"/>
              <a:t>Source</a:t>
            </a:r>
            <a:r>
              <a:rPr lang="bg-BG" sz="2400" dirty="0" smtClean="0"/>
              <a:t>: </a:t>
            </a:r>
            <a:r>
              <a:rPr lang="en-US" sz="2400" dirty="0" smtClean="0">
                <a:hlinkClick r:id="rId2"/>
              </a:rPr>
              <a:t>Wikipedia</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xmlns=""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en-US" dirty="0" smtClean="0"/>
              <a:t>Internet Structure</a:t>
            </a:r>
            <a:endParaRPr lang="en-US" dirty="0"/>
          </a:p>
        </p:txBody>
      </p:sp>
      <p:sp>
        <p:nvSpPr>
          <p:cNvPr id="3" name="Subtitle 2"/>
          <p:cNvSpPr>
            <a:spLocks noGrp="1"/>
          </p:cNvSpPr>
          <p:nvPr>
            <p:ph type="subTitle" idx="1"/>
          </p:nvPr>
        </p:nvSpPr>
        <p:spPr>
          <a:xfrm>
            <a:off x="609600" y="5410200"/>
            <a:ext cx="7924800" cy="1026320"/>
          </a:xfrm>
        </p:spPr>
        <p:txBody>
          <a:bodyPr/>
          <a:lstStyle/>
          <a:p>
            <a:r>
              <a:rPr lang="en-US" dirty="0" smtClean="0"/>
              <a:t>Internet</a:t>
            </a:r>
            <a:r>
              <a:rPr lang="ru-RU" dirty="0" smtClean="0"/>
              <a:t>, </a:t>
            </a:r>
            <a:r>
              <a:rPr lang="en-US" dirty="0" smtClean="0"/>
              <a:t>Protocols</a:t>
            </a:r>
            <a:r>
              <a:rPr lang="ru-RU" dirty="0" smtClean="0"/>
              <a:t>, </a:t>
            </a:r>
            <a:r>
              <a:rPr lang="en-US" dirty="0" smtClean="0"/>
              <a:t>Services</a:t>
            </a:r>
            <a:r>
              <a:rPr lang="ru-RU" dirty="0" smtClean="0"/>
              <a:t>, </a:t>
            </a:r>
            <a:r>
              <a:rPr lang="ru-RU" dirty="0"/>
              <a:t>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xmlns="">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xmlns="">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Structure</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This section consists of the following </a:t>
            </a:r>
            <a:r>
              <a:rPr lang="en-US" dirty="0" smtClean="0"/>
              <a:t>questions</a:t>
            </a:r>
            <a:r>
              <a:rPr lang="bg-BG" dirty="0" smtClean="0"/>
              <a:t>:</a:t>
            </a:r>
            <a:endParaRPr lang="bg-BG" dirty="0" smtClean="0"/>
          </a:p>
          <a:p>
            <a:pPr lvl="1"/>
            <a:r>
              <a:rPr lang="en-US" dirty="0" smtClean="0"/>
              <a:t>Internet</a:t>
            </a:r>
            <a:r>
              <a:rPr lang="bg-BG" dirty="0" smtClean="0"/>
              <a:t> </a:t>
            </a:r>
            <a:r>
              <a:rPr lang="bg-BG" dirty="0"/>
              <a:t>– </a:t>
            </a:r>
            <a:r>
              <a:rPr lang="en-US" dirty="0" smtClean="0"/>
              <a:t>nature</a:t>
            </a:r>
            <a:r>
              <a:rPr lang="bg-BG" dirty="0" smtClean="0"/>
              <a:t>, </a:t>
            </a:r>
            <a:r>
              <a:rPr lang="en-US" dirty="0" smtClean="0"/>
              <a:t>technical and technological aspects</a:t>
            </a:r>
            <a:r>
              <a:rPr lang="bg-BG" dirty="0" smtClean="0"/>
              <a:t>. </a:t>
            </a:r>
            <a:r>
              <a:rPr lang="en-US" dirty="0" smtClean="0"/>
              <a:t>Client-server architecture</a:t>
            </a:r>
            <a:endParaRPr lang="bg-BG" dirty="0" smtClean="0"/>
          </a:p>
          <a:p>
            <a:pPr lvl="1"/>
            <a:r>
              <a:rPr lang="en-US" dirty="0" smtClean="0"/>
              <a:t>Main services and protocols</a:t>
            </a:r>
            <a:r>
              <a:rPr lang="bg-BG" dirty="0" smtClean="0"/>
              <a:t> </a:t>
            </a:r>
            <a:r>
              <a:rPr lang="bg-BG" dirty="0"/>
              <a:t>– HTTP, FTP, POP3, </a:t>
            </a:r>
            <a:r>
              <a:rPr lang="bg-BG" dirty="0" smtClean="0"/>
              <a:t>SMTP</a:t>
            </a:r>
          </a:p>
          <a:p>
            <a:pPr lvl="1"/>
            <a:r>
              <a:rPr lang="en-US" dirty="0" smtClean="0"/>
              <a:t>Types of internet access</a:t>
            </a:r>
            <a:r>
              <a:rPr lang="bg-BG" dirty="0" smtClean="0"/>
              <a:t> </a:t>
            </a:r>
            <a:r>
              <a:rPr lang="bg-BG" dirty="0"/>
              <a:t>– </a:t>
            </a:r>
            <a:r>
              <a:rPr lang="en-US" dirty="0"/>
              <a:t>dial-up, ISDN, LAN, DSL/ADSL, </a:t>
            </a:r>
            <a:r>
              <a:rPr lang="en-US" dirty="0" smtClean="0"/>
              <a:t>Wi-Fi</a:t>
            </a:r>
            <a:endParaRPr lang="bg-BG" dirty="0" smtClean="0"/>
          </a:p>
          <a:p>
            <a:pPr lvl="1"/>
            <a:r>
              <a:rPr lang="en-US" dirty="0" smtClean="0"/>
              <a:t>Internet addresses</a:t>
            </a:r>
            <a:r>
              <a:rPr lang="bg-BG" dirty="0" smtClean="0"/>
              <a:t> </a:t>
            </a:r>
            <a:r>
              <a:rPr lang="bg-BG" dirty="0"/>
              <a:t>– IP </a:t>
            </a:r>
            <a:r>
              <a:rPr lang="en-US" dirty="0" smtClean="0"/>
              <a:t>address</a:t>
            </a:r>
            <a:r>
              <a:rPr lang="bg-BG" dirty="0" smtClean="0"/>
              <a:t>, </a:t>
            </a:r>
            <a:r>
              <a:rPr lang="bg-BG" dirty="0"/>
              <a:t>DNS </a:t>
            </a:r>
            <a:r>
              <a:rPr lang="en-US" dirty="0" smtClean="0"/>
              <a:t>services</a:t>
            </a:r>
            <a:r>
              <a:rPr lang="bg-BG" dirty="0" smtClean="0"/>
              <a:t>, </a:t>
            </a:r>
            <a:r>
              <a:rPr lang="en-US" dirty="0" smtClean="0"/>
              <a:t>first level domains</a:t>
            </a:r>
            <a:r>
              <a:rPr lang="bg-BG" dirty="0" smtClean="0"/>
              <a:t>. </a:t>
            </a:r>
            <a:r>
              <a:rPr lang="en-US" dirty="0" smtClean="0"/>
              <a:t>Hosting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xmlns="" val="2067151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of the following is NOT type of Internet Access</a:t>
            </a:r>
            <a:r>
              <a:rPr lang="bg-BG" dirty="0" smtClean="0"/>
              <a:t>?</a:t>
            </a:r>
            <a:endParaRPr lang="en-US" dirty="0" smtClean="0"/>
          </a:p>
          <a:p>
            <a:pPr marL="871538" lvl="1" indent="-514350">
              <a:buFont typeface="+mj-lt"/>
              <a:buAutoNum type="alphaLcParenR"/>
            </a:pPr>
            <a:r>
              <a:rPr lang="en-US" dirty="0" smtClean="0"/>
              <a:t>ISDN</a:t>
            </a:r>
          </a:p>
          <a:p>
            <a:pPr marL="871538" lvl="1" indent="-514350">
              <a:buFont typeface="+mj-lt"/>
              <a:buAutoNum type="alphaLcParenR"/>
            </a:pPr>
            <a:r>
              <a:rPr lang="bg-BG" dirty="0" smtClean="0"/>
              <a:t>DSL/ADSL</a:t>
            </a:r>
            <a:endParaRPr lang="en-US" dirty="0" smtClean="0"/>
          </a:p>
          <a:p>
            <a:pPr marL="871538" lvl="1" indent="-514350">
              <a:buFont typeface="+mj-lt"/>
              <a:buAutoNum type="alphaLcParenR"/>
            </a:pPr>
            <a:r>
              <a:rPr lang="bg-BG" dirty="0" smtClean="0"/>
              <a:t>POP3</a:t>
            </a:r>
            <a:endParaRPr lang="en-US" dirty="0" smtClean="0"/>
          </a:p>
          <a:p>
            <a:pPr marL="871538" lvl="1" indent="-514350">
              <a:buFont typeface="+mj-lt"/>
              <a:buAutoNum type="alphaLcParenR"/>
            </a:pPr>
            <a:r>
              <a:rPr lang="bg-BG" dirty="0" err="1" smtClean="0"/>
              <a:t>Wi-Fi</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en-US" sz="2800" dirty="0" smtClean="0"/>
              <a:t> </a:t>
            </a:r>
            <a:r>
              <a:rPr lang="bg-BG" sz="2800" dirty="0" smtClean="0"/>
              <a:t>In computing, the Post Office Protocol (POP) is an application-layer Internet standard protocol used by local e-mail clients to retrieve e-mail from a remote server over a TCP/IP connection</a:t>
            </a:r>
            <a:r>
              <a:rPr lang="bg-BG" sz="2800" dirty="0" smtClean="0"/>
              <a:t>.</a:t>
            </a:r>
            <a:endParaRPr lang="en-US" sz="2800" dirty="0" smtClean="0"/>
          </a:p>
          <a:p>
            <a:pPr lvl="1"/>
            <a:r>
              <a:rPr lang="bg-BG" sz="2800" dirty="0" smtClean="0"/>
              <a:t>Internet access connects individual computer terminals, computers, mobile devices, and computer networks to the Internet, enabling users to access Internet services. Types - Dial-up, ISDN, DSL/ADSL, Wi-Fi and others</a:t>
            </a:r>
            <a:r>
              <a:rPr lang="bg-BG" sz="2800" dirty="0" smtClean="0"/>
              <a:t>.</a:t>
            </a:r>
            <a:endParaRPr lang="bg-BG" sz="2800" dirty="0" smtClean="0"/>
          </a:p>
          <a:p>
            <a:pPr lvl="1"/>
            <a:r>
              <a:rPr lang="en-US" sz="2800" dirty="0" smtClean="0"/>
              <a:t>Source</a:t>
            </a:r>
            <a:r>
              <a:rPr lang="bg-BG" sz="2800" dirty="0" smtClean="0"/>
              <a:t>: </a:t>
            </a:r>
            <a:r>
              <a:rPr lang="en-US" sz="2800" dirty="0" smtClean="0">
                <a:hlinkClick r:id="rId2"/>
              </a:rPr>
              <a:t>Wikipedia</a:t>
            </a:r>
            <a:endParaRPr lang="en-US" sz="2800" dirty="0" smtClean="0"/>
          </a:p>
          <a:p>
            <a:pPr lvl="1">
              <a:buNone/>
            </a:pPr>
            <a:r>
              <a:rPr lang="bg-BG" sz="2800" dirty="0" smtClean="0"/>
              <a:t> </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xmlns=""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xmlns="">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en-US" dirty="0" smtClean="0"/>
              <a:t>Electronic Communication</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en-US" dirty="0" smtClean="0"/>
              <a:t>Social Networks</a:t>
            </a:r>
            <a:r>
              <a:rPr lang="bg-BG" dirty="0" smtClean="0"/>
              <a:t>,</a:t>
            </a:r>
            <a:r>
              <a:rPr lang="en-US" dirty="0" smtClean="0"/>
              <a:t> Forums</a:t>
            </a:r>
            <a:r>
              <a:rPr lang="bg-BG" dirty="0" smtClean="0"/>
              <a:t>,</a:t>
            </a:r>
            <a:r>
              <a:rPr lang="en-US" dirty="0" smtClean="0"/>
              <a:t> </a:t>
            </a:r>
            <a:r>
              <a:rPr lang="en-US" dirty="0" smtClean="0"/>
              <a:t>…</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xmlns="">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Communication</a:t>
            </a:r>
            <a:endParaRPr lang="en-US" dirty="0"/>
          </a:p>
        </p:txBody>
      </p:sp>
      <p:sp>
        <p:nvSpPr>
          <p:cNvPr id="3" name="Content Placeholder 2"/>
          <p:cNvSpPr>
            <a:spLocks noGrp="1"/>
          </p:cNvSpPr>
          <p:nvPr>
            <p:ph idx="1"/>
          </p:nvPr>
        </p:nvSpPr>
        <p:spPr/>
        <p:txBody>
          <a:bodyPr/>
          <a:lstStyle/>
          <a:p>
            <a:r>
              <a:rPr lang="en-US" dirty="0" smtClean="0"/>
              <a:t>This section consists of the following </a:t>
            </a:r>
            <a:r>
              <a:rPr lang="en-US" dirty="0" smtClean="0"/>
              <a:t>questions</a:t>
            </a:r>
            <a:r>
              <a:rPr lang="bg-BG" dirty="0" smtClean="0"/>
              <a:t>:</a:t>
            </a:r>
            <a:endParaRPr lang="bg-BG" dirty="0" smtClean="0"/>
          </a:p>
          <a:p>
            <a:pPr lvl="1"/>
            <a:r>
              <a:rPr lang="en-US" dirty="0" smtClean="0"/>
              <a:t>Electronic communication</a:t>
            </a:r>
            <a:endParaRPr lang="bg-BG" dirty="0" smtClean="0"/>
          </a:p>
          <a:p>
            <a:pPr lvl="1"/>
            <a:r>
              <a:rPr lang="en-US" dirty="0" smtClean="0"/>
              <a:t>E-mail</a:t>
            </a:r>
            <a:r>
              <a:rPr lang="bg-BG" dirty="0" smtClean="0"/>
              <a:t> </a:t>
            </a:r>
            <a:r>
              <a:rPr lang="bg-BG" dirty="0"/>
              <a:t>– </a:t>
            </a:r>
            <a:r>
              <a:rPr lang="en-US" dirty="0"/>
              <a:t>e-mail</a:t>
            </a:r>
            <a:r>
              <a:rPr lang="bg-BG" dirty="0"/>
              <a:t> </a:t>
            </a:r>
            <a:r>
              <a:rPr lang="en-US" dirty="0" smtClean="0"/>
              <a:t>clients and web based interfaces and protocols</a:t>
            </a:r>
            <a:endParaRPr lang="bg-BG" dirty="0" smtClean="0"/>
          </a:p>
          <a:p>
            <a:pPr lvl="1"/>
            <a:r>
              <a:rPr lang="en-US" dirty="0" smtClean="0"/>
              <a:t>Real time conversations</a:t>
            </a:r>
            <a:r>
              <a:rPr lang="bg-BG" dirty="0" smtClean="0"/>
              <a:t> </a:t>
            </a:r>
            <a:r>
              <a:rPr lang="bg-BG" dirty="0"/>
              <a:t>– </a:t>
            </a:r>
            <a:r>
              <a:rPr lang="en-US" dirty="0"/>
              <a:t>IRC, ICQ, Skype</a:t>
            </a:r>
            <a:r>
              <a:rPr lang="bg-BG" dirty="0"/>
              <a:t>, </a:t>
            </a:r>
            <a:r>
              <a:rPr lang="en-US" dirty="0"/>
              <a:t>MSN Messenger, Yahoo Messenger</a:t>
            </a:r>
            <a:r>
              <a:rPr lang="bg-BG" dirty="0"/>
              <a:t> – </a:t>
            </a:r>
            <a:r>
              <a:rPr lang="en-US" dirty="0" smtClean="0"/>
              <a:t>operation principles and protocols</a:t>
            </a:r>
            <a:endParaRPr lang="bg-BG" dirty="0" smtClean="0"/>
          </a:p>
          <a:p>
            <a:pPr lvl="1"/>
            <a:r>
              <a:rPr lang="en-US" dirty="0" smtClean="0"/>
              <a:t>Social networks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xmlns="" val="863007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What is the common between  AOL Mail, Gmail, Outlook.com and Yahoo! Mail</a:t>
            </a:r>
            <a:r>
              <a:rPr lang="bg-BG" dirty="0" smtClean="0"/>
              <a:t>?</a:t>
            </a:r>
            <a:endParaRPr lang="en-US" dirty="0" smtClean="0"/>
          </a:p>
          <a:p>
            <a:pPr marL="871538" lvl="1" indent="-514350">
              <a:buFont typeface="+mj-lt"/>
              <a:buAutoNum type="alphaLcParenR"/>
            </a:pPr>
            <a:r>
              <a:rPr lang="bg-BG" dirty="0" smtClean="0"/>
              <a:t>They are examples of email client</a:t>
            </a:r>
            <a:endParaRPr lang="en-US" dirty="0" smtClean="0"/>
          </a:p>
          <a:p>
            <a:pPr marL="871538" lvl="1" indent="-514350">
              <a:buFont typeface="+mj-lt"/>
              <a:buAutoNum type="alphaLcParenR"/>
            </a:pPr>
            <a:r>
              <a:rPr lang="bg-BG" dirty="0" smtClean="0"/>
              <a:t>They are examples of Post Office Protocol (</a:t>
            </a:r>
            <a:r>
              <a:rPr lang="bg-BG" dirty="0" smtClean="0"/>
              <a:t>POP3</a:t>
            </a:r>
            <a:r>
              <a:rPr lang="bg-BG" dirty="0" smtClean="0"/>
              <a:t>)</a:t>
            </a:r>
            <a:endParaRPr lang="en-US" dirty="0" smtClean="0"/>
          </a:p>
          <a:p>
            <a:pPr marL="871538" lvl="1" indent="-514350">
              <a:buFont typeface="+mj-lt"/>
              <a:buAutoNum type="alphaLcParenR"/>
            </a:pPr>
            <a:r>
              <a:rPr lang="bg-BG" dirty="0" smtClean="0"/>
              <a:t>They are integrated development environment (IDE</a:t>
            </a:r>
            <a:r>
              <a:rPr lang="bg-BG" dirty="0" smtClean="0"/>
              <a:t>)</a:t>
            </a:r>
            <a:endParaRPr lang="en-US" dirty="0" smtClean="0"/>
          </a:p>
          <a:p>
            <a:pPr marL="871538" lvl="1" indent="-514350">
              <a:buFont typeface="+mj-lt"/>
              <a:buAutoNum type="alphaLcParenR"/>
            </a:pPr>
            <a:r>
              <a:rPr lang="bg-BG" dirty="0" smtClean="0"/>
              <a:t>They are examples of webmail providers</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33400" y="4876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Computer Programs (Software)</a:t>
            </a:r>
            <a:endParaRPr lang="bg-BG" sz="3600" dirty="0"/>
          </a:p>
        </p:txBody>
      </p:sp>
      <p:sp>
        <p:nvSpPr>
          <p:cNvPr id="3" name="Content Placeholder 2"/>
          <p:cNvSpPr>
            <a:spLocks noGrp="1"/>
          </p:cNvSpPr>
          <p:nvPr>
            <p:ph idx="1"/>
          </p:nvPr>
        </p:nvSpPr>
        <p:spPr/>
        <p:txBody>
          <a:bodyPr/>
          <a:lstStyle/>
          <a:p>
            <a:r>
              <a:rPr lang="en-US" dirty="0" smtClean="0"/>
              <a:t>This section </a:t>
            </a:r>
            <a:r>
              <a:rPr lang="en-US" dirty="0" smtClean="0"/>
              <a:t>consists </a:t>
            </a:r>
            <a:r>
              <a:rPr lang="en-US" dirty="0" smtClean="0"/>
              <a:t>of the following questions</a:t>
            </a:r>
            <a:r>
              <a:rPr lang="bg-BG" dirty="0" smtClean="0"/>
              <a:t>:</a:t>
            </a:r>
          </a:p>
          <a:p>
            <a:pPr lvl="1"/>
            <a:r>
              <a:rPr lang="en-US" dirty="0" smtClean="0"/>
              <a:t>Computer Programs (Software)</a:t>
            </a:r>
            <a:endParaRPr lang="bg-BG" dirty="0" smtClean="0"/>
          </a:p>
          <a:p>
            <a:pPr lvl="2"/>
            <a:r>
              <a:rPr lang="en-US" dirty="0" smtClean="0"/>
              <a:t>Nature, functions, classification</a:t>
            </a:r>
            <a:endParaRPr lang="bg-BG" dirty="0" smtClean="0"/>
          </a:p>
          <a:p>
            <a:pPr lvl="2"/>
            <a:r>
              <a:rPr lang="en-US" dirty="0" smtClean="0"/>
              <a:t>Creation</a:t>
            </a:r>
            <a:endParaRPr lang="bg-BG" dirty="0" smtClean="0"/>
          </a:p>
          <a:p>
            <a:pPr lvl="2"/>
            <a:r>
              <a:rPr lang="en-US" dirty="0" smtClean="0"/>
              <a:t>Types of use (installation, start-up, </a:t>
            </a:r>
            <a:r>
              <a:rPr lang="en-US" dirty="0" err="1" smtClean="0"/>
              <a:t>uninstallation</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xmlns="" val="1332220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bg-BG" sz="3200" dirty="0" smtClean="0"/>
              <a:t>Webmail </a:t>
            </a:r>
            <a:r>
              <a:rPr lang="bg-BG" sz="3200" dirty="0" smtClean="0"/>
              <a:t>(or web-based email) is any email client implemented as a web application accessed via a web browser. Examples of webmail providers include AOL Mail, Gmail, Outlook.com and Yahoo! Mail</a:t>
            </a:r>
            <a:r>
              <a:rPr lang="bg-BG" sz="3200" dirty="0" smtClean="0"/>
              <a:t>.</a:t>
            </a:r>
            <a:endParaRPr lang="bg-BG" sz="3200" dirty="0" smtClean="0"/>
          </a:p>
          <a:p>
            <a:pPr lvl="1"/>
            <a:r>
              <a:rPr lang="en-US" sz="3200" dirty="0" smtClean="0"/>
              <a:t>Source</a:t>
            </a:r>
            <a:r>
              <a:rPr lang="bg-BG" sz="3200" dirty="0" smtClean="0"/>
              <a:t>: </a:t>
            </a:r>
            <a:r>
              <a:rPr lang="en-US" sz="3200" dirty="0" smtClean="0">
                <a:hlinkClick r:id="rId2"/>
              </a:rPr>
              <a:t>Wikipedia</a:t>
            </a:r>
            <a:endParaRPr lang="en-US" sz="3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xmlns=""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en-US" dirty="0" smtClean="0"/>
              <a:t>How Does WWW Work?</a:t>
            </a:r>
            <a:r>
              <a:rPr lang="en-US" dirty="0" smtClean="0"/>
              <a:t> </a:t>
            </a:r>
            <a:r>
              <a:rPr lang="en-US" dirty="0" smtClean="0"/>
              <a:t>HTTP</a:t>
            </a:r>
            <a:r>
              <a:rPr lang="en-US" dirty="0" smtClean="0"/>
              <a:t>, GET</a:t>
            </a:r>
            <a:r>
              <a:rPr lang="bg-BG" dirty="0" smtClean="0"/>
              <a:t>,</a:t>
            </a:r>
            <a:r>
              <a:rPr lang="en-US" dirty="0" smtClean="0"/>
              <a:t> POST, URL, </a:t>
            </a:r>
            <a:r>
              <a:rPr lang="en-US" dirty="0" smtClean="0"/>
              <a:t>Web Browser</a:t>
            </a:r>
            <a:r>
              <a:rPr lang="bg-BG" dirty="0" smtClean="0"/>
              <a:t>, </a:t>
            </a:r>
            <a:r>
              <a:rPr lang="en-US" dirty="0" smtClean="0"/>
              <a:t>Web Page</a:t>
            </a:r>
            <a:r>
              <a:rPr lang="bg-BG" dirty="0" smtClean="0"/>
              <a:t>, </a:t>
            </a:r>
            <a:r>
              <a:rPr lang="en-US" dirty="0" smtClean="0"/>
              <a:t>Web Site</a:t>
            </a:r>
            <a:r>
              <a:rPr lang="bg-BG" dirty="0" smtClean="0"/>
              <a:t>, </a:t>
            </a:r>
            <a:r>
              <a:rPr lang="bg-BG" dirty="0" smtClean="0"/>
              <a:t>…</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xmlns="">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xmlns="">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xmlns="">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en-US" dirty="0" smtClean="0"/>
              <a:t>This section consists of the following </a:t>
            </a:r>
            <a:r>
              <a:rPr lang="en-US" dirty="0" smtClean="0"/>
              <a:t>questions</a:t>
            </a:r>
            <a:r>
              <a:rPr lang="bg-BG" dirty="0" smtClean="0"/>
              <a:t>:</a:t>
            </a:r>
            <a:endParaRPr lang="bg-BG" dirty="0" smtClean="0"/>
          </a:p>
          <a:p>
            <a:pPr lvl="1"/>
            <a:r>
              <a:rPr lang="en-US" dirty="0" smtClean="0"/>
              <a:t>Global </a:t>
            </a:r>
            <a:r>
              <a:rPr lang="en-US" dirty="0" smtClean="0"/>
              <a:t>information system </a:t>
            </a:r>
            <a:r>
              <a:rPr lang="en-US" dirty="0" smtClean="0"/>
              <a:t>World </a:t>
            </a:r>
            <a:r>
              <a:rPr lang="en-US" dirty="0"/>
              <a:t>Wide Web</a:t>
            </a:r>
            <a:r>
              <a:rPr lang="bg-BG" dirty="0"/>
              <a:t> (</a:t>
            </a:r>
            <a:r>
              <a:rPr lang="en-US" dirty="0"/>
              <a:t>WWW</a:t>
            </a:r>
            <a:r>
              <a:rPr lang="bg-BG" dirty="0"/>
              <a:t>) – </a:t>
            </a:r>
            <a:r>
              <a:rPr lang="en-US" dirty="0" smtClean="0"/>
              <a:t>nature and function</a:t>
            </a:r>
            <a:endParaRPr lang="bg-BG" dirty="0" smtClean="0"/>
          </a:p>
          <a:p>
            <a:pPr lvl="1"/>
            <a:r>
              <a:rPr lang="en-US" dirty="0" smtClean="0"/>
              <a:t>Web servers and web browsers</a:t>
            </a:r>
            <a:r>
              <a:rPr lang="bg-BG" dirty="0" smtClean="0"/>
              <a:t>.</a:t>
            </a:r>
            <a:r>
              <a:rPr lang="en-US" dirty="0" smtClean="0"/>
              <a:t>HTTP protocol</a:t>
            </a:r>
            <a:r>
              <a:rPr lang="bg-BG" dirty="0" smtClean="0"/>
              <a:t>, </a:t>
            </a:r>
            <a:r>
              <a:rPr lang="en-US" dirty="0" smtClean="0"/>
              <a:t>GET and POST methods</a:t>
            </a:r>
            <a:r>
              <a:rPr lang="bg-BG" dirty="0" smtClean="0"/>
              <a:t>. </a:t>
            </a:r>
            <a:r>
              <a:rPr lang="en-US" dirty="0" smtClean="0"/>
              <a:t>Hyperlink technology (Internet references</a:t>
            </a:r>
            <a:r>
              <a:rPr lang="bg-BG" dirty="0" smtClean="0"/>
              <a:t>)</a:t>
            </a:r>
            <a:endParaRPr lang="bg-BG" dirty="0" smtClean="0"/>
          </a:p>
          <a:p>
            <a:pPr lvl="1"/>
            <a:r>
              <a:rPr lang="en-US" dirty="0" smtClean="0"/>
              <a:t>Web page </a:t>
            </a:r>
            <a:r>
              <a:rPr lang="bg-BG" dirty="0" smtClean="0"/>
              <a:t>– </a:t>
            </a:r>
            <a:r>
              <a:rPr lang="en-US" dirty="0" smtClean="0"/>
              <a:t>nature</a:t>
            </a:r>
            <a:r>
              <a:rPr lang="bg-BG" dirty="0" smtClean="0"/>
              <a:t>, </a:t>
            </a:r>
            <a:r>
              <a:rPr lang="en-US" dirty="0" smtClean="0"/>
              <a:t>function</a:t>
            </a:r>
            <a:r>
              <a:rPr lang="bg-BG" dirty="0" smtClean="0"/>
              <a:t>, </a:t>
            </a:r>
            <a:r>
              <a:rPr lang="bg-BG" dirty="0"/>
              <a:t>URL </a:t>
            </a:r>
            <a:r>
              <a:rPr lang="en-US" dirty="0" smtClean="0"/>
              <a:t>address and elements </a:t>
            </a:r>
            <a:endParaRPr lang="bg-BG" dirty="0" smtClean="0"/>
          </a:p>
          <a:p>
            <a:pPr lvl="1"/>
            <a:r>
              <a:rPr lang="en-US" dirty="0" smtClean="0"/>
              <a:t>Web sites hosting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xmlns="" val="41924935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World Wide Web uses __________ as a markup </a:t>
            </a:r>
            <a:r>
              <a:rPr lang="bg-BG" dirty="0" smtClean="0"/>
              <a:t>language</a:t>
            </a:r>
            <a:r>
              <a:rPr lang="en-US" dirty="0" smtClean="0"/>
              <a:t>:</a:t>
            </a:r>
            <a:endParaRPr lang="en-US" dirty="0" smtClean="0"/>
          </a:p>
          <a:p>
            <a:pPr marL="871538" lvl="1" indent="-514350">
              <a:buFont typeface="+mj-lt"/>
              <a:buAutoNum type="alphaLcParenR"/>
            </a:pPr>
            <a:r>
              <a:rPr lang="bg-BG" dirty="0" err="1" smtClean="0"/>
              <a:t>Scribe</a:t>
            </a:r>
            <a:endParaRPr lang="en-US" dirty="0" smtClean="0"/>
          </a:p>
          <a:p>
            <a:pPr marL="871538" lvl="1" indent="-514350">
              <a:buFont typeface="+mj-lt"/>
              <a:buAutoNum type="alphaLcParenR"/>
            </a:pPr>
            <a:r>
              <a:rPr lang="bg-BG" dirty="0" smtClean="0"/>
              <a:t>HTML</a:t>
            </a:r>
            <a:endParaRPr lang="en-US" dirty="0" smtClean="0"/>
          </a:p>
          <a:p>
            <a:pPr marL="871538" lvl="1" indent="-514350">
              <a:buFont typeface="+mj-lt"/>
              <a:buAutoNum type="alphaLcParenR"/>
            </a:pPr>
            <a:r>
              <a:rPr lang="bg-BG" dirty="0" smtClean="0"/>
              <a:t>SGML</a:t>
            </a:r>
            <a:endParaRPr lang="en-US" dirty="0" smtClean="0"/>
          </a:p>
          <a:p>
            <a:pPr marL="871538" lvl="1" indent="-514350">
              <a:buFont typeface="+mj-lt"/>
              <a:buAutoNum type="alphaLcParenR"/>
            </a:pPr>
            <a:r>
              <a:rPr lang="bg-BG" dirty="0" smtClean="0"/>
              <a:t>XML</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5334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bg-BG" sz="2800" dirty="0" smtClean="0"/>
              <a:t>HyperText Markup Language (HTML) is the main markup language for creating web pages and other information that can be displayed in a web browser</a:t>
            </a:r>
            <a:r>
              <a:rPr lang="bg-BG" sz="2800" dirty="0" smtClean="0">
                <a:effectLst/>
              </a:rPr>
              <a:t>.</a:t>
            </a:r>
            <a:endParaRPr lang="en-US" sz="2800" dirty="0" smtClean="0">
              <a:effectLst/>
            </a:endParaRPr>
          </a:p>
          <a:p>
            <a:pPr lvl="1"/>
            <a:r>
              <a:rPr lang="bg-BG" sz="2800" dirty="0" smtClean="0"/>
              <a:t>HTML is written in the form of HTML elements consisting of </a:t>
            </a:r>
            <a:r>
              <a:rPr lang="bg-BG" sz="2800" i="1" dirty="0" smtClean="0"/>
              <a:t>tags</a:t>
            </a:r>
            <a:r>
              <a:rPr lang="bg-BG" sz="2800" dirty="0" smtClean="0"/>
              <a:t> enclosed in angle brackets (like &lt;html&gt;), within the web page content</a:t>
            </a:r>
            <a:r>
              <a:rPr lang="bg-BG" sz="2800" dirty="0" smtClean="0">
                <a:effectLst/>
              </a:rPr>
              <a:t>.</a:t>
            </a:r>
            <a:endParaRPr lang="bg-BG" sz="2800" dirty="0">
              <a:effectLst/>
            </a:endParaRPr>
          </a:p>
          <a:p>
            <a:pPr lvl="1"/>
            <a:r>
              <a:rPr lang="en-US" sz="2800" dirty="0" smtClean="0">
                <a:effectLst/>
              </a:rPr>
              <a:t>Source:</a:t>
            </a:r>
            <a:r>
              <a:rPr lang="bg-BG" sz="2800" dirty="0" smtClean="0">
                <a:effectLst/>
              </a:rPr>
              <a:t> </a:t>
            </a:r>
            <a:r>
              <a:rPr lang="en-US" sz="2800" dirty="0" smtClean="0">
                <a:effectLst/>
                <a:hlinkClick r:id="rId2"/>
              </a:rPr>
              <a:t>Wikipedia</a:t>
            </a:r>
            <a:endParaRPr lang="bg-BG" sz="2800" dirty="0">
              <a:effectLst/>
            </a:endParaRPr>
          </a:p>
          <a:p>
            <a:pPr lvl="1"/>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xmlns=""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Web Design</a:t>
            </a:r>
            <a:r>
              <a:rPr lang="bg-BG" dirty="0" smtClean="0"/>
              <a:t>,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en-US" dirty="0" smtClean="0"/>
              <a:t>Web</a:t>
            </a:r>
            <a:r>
              <a:rPr lang="bg-BG" dirty="0" smtClean="0"/>
              <a:t> </a:t>
            </a:r>
            <a:r>
              <a:rPr lang="en-US" dirty="0" smtClean="0"/>
              <a:t>Design</a:t>
            </a:r>
            <a:r>
              <a:rPr lang="bg-BG" dirty="0" smtClean="0"/>
              <a:t>, </a:t>
            </a:r>
            <a:r>
              <a:rPr lang="en-US" dirty="0" smtClean="0"/>
              <a:t>HTML, CSS, </a:t>
            </a:r>
            <a:r>
              <a:rPr lang="en-US" dirty="0" smtClean="0"/>
              <a:t>Text</a:t>
            </a:r>
            <a:r>
              <a:rPr lang="bg-BG" dirty="0" smtClean="0"/>
              <a:t>, </a:t>
            </a:r>
            <a:r>
              <a:rPr lang="en-US" dirty="0" smtClean="0"/>
              <a:t>Graphics</a:t>
            </a:r>
            <a:r>
              <a:rPr lang="bg-BG" dirty="0" smtClean="0"/>
              <a:t>, </a:t>
            </a:r>
            <a:r>
              <a:rPr lang="en-US" dirty="0" smtClean="0"/>
              <a:t>Links</a:t>
            </a:r>
            <a:r>
              <a:rPr lang="bg-BG" dirty="0" smtClean="0"/>
              <a:t>, </a:t>
            </a:r>
            <a:r>
              <a:rPr lang="en-US" dirty="0" smtClean="0"/>
              <a:t>T</a:t>
            </a:r>
            <a:r>
              <a:rPr lang="en-US" dirty="0" smtClean="0"/>
              <a:t>ables</a:t>
            </a:r>
            <a:r>
              <a:rPr lang="bg-BG" dirty="0" smtClean="0"/>
              <a:t>, </a:t>
            </a:r>
            <a:r>
              <a:rPr lang="en-US" dirty="0" smtClean="0"/>
              <a:t>Forms</a:t>
            </a:r>
            <a:r>
              <a:rPr lang="bg-BG" dirty="0" smtClean="0"/>
              <a:t>, </a:t>
            </a:r>
            <a:r>
              <a:rPr lang="bg-BG" dirty="0" smtClean="0"/>
              <a:t>…</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xmlns="">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xmlns=""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Design</a:t>
            </a:r>
            <a:r>
              <a:rPr lang="bg-BG" dirty="0" smtClean="0"/>
              <a:t>, </a:t>
            </a:r>
            <a:r>
              <a:rPr lang="en-US" dirty="0" smtClean="0"/>
              <a:t>HTML, CSS</a:t>
            </a:r>
            <a:endParaRPr lang="en-US" dirty="0"/>
          </a:p>
        </p:txBody>
      </p:sp>
      <p:sp>
        <p:nvSpPr>
          <p:cNvPr id="3" name="Content Placeholder 2"/>
          <p:cNvSpPr>
            <a:spLocks noGrp="1"/>
          </p:cNvSpPr>
          <p:nvPr>
            <p:ph idx="1"/>
          </p:nvPr>
        </p:nvSpPr>
        <p:spPr/>
        <p:txBody>
          <a:bodyPr/>
          <a:lstStyle/>
          <a:p>
            <a:r>
              <a:rPr lang="en-US" dirty="0" smtClean="0"/>
              <a:t>This section consists of the following </a:t>
            </a:r>
            <a:r>
              <a:rPr lang="en-US" dirty="0" smtClean="0"/>
              <a:t>questions</a:t>
            </a:r>
            <a:r>
              <a:rPr lang="bg-BG" dirty="0" smtClean="0"/>
              <a:t>:</a:t>
            </a:r>
            <a:endParaRPr lang="bg-BG" dirty="0" smtClean="0"/>
          </a:p>
          <a:p>
            <a:pPr lvl="1"/>
            <a:r>
              <a:rPr lang="en-US" dirty="0" smtClean="0"/>
              <a:t>Design</a:t>
            </a:r>
            <a:r>
              <a:rPr lang="bg-BG" dirty="0" smtClean="0"/>
              <a:t>, </a:t>
            </a:r>
            <a:r>
              <a:rPr lang="en-US" dirty="0" smtClean="0"/>
              <a:t>development and testing of web sites</a:t>
            </a:r>
            <a:endParaRPr lang="bg-BG" dirty="0" smtClean="0"/>
          </a:p>
          <a:p>
            <a:pPr lvl="1"/>
            <a:r>
              <a:rPr lang="en-US" dirty="0" smtClean="0"/>
              <a:t>Main</a:t>
            </a:r>
            <a:r>
              <a:rPr lang="bg-BG" dirty="0" smtClean="0"/>
              <a:t> </a:t>
            </a:r>
            <a:r>
              <a:rPr lang="bg-BG" dirty="0"/>
              <a:t>HTML </a:t>
            </a:r>
            <a:r>
              <a:rPr lang="en-US" dirty="0" smtClean="0"/>
              <a:t>tags</a:t>
            </a:r>
            <a:r>
              <a:rPr lang="bg-BG" dirty="0" smtClean="0"/>
              <a:t>: </a:t>
            </a:r>
            <a:r>
              <a:rPr lang="en-US" dirty="0" smtClean="0"/>
              <a:t>formatted text insertion</a:t>
            </a:r>
            <a:r>
              <a:rPr lang="bg-BG" dirty="0" smtClean="0"/>
              <a:t>, </a:t>
            </a:r>
            <a:r>
              <a:rPr lang="en-US" dirty="0" smtClean="0"/>
              <a:t>images</a:t>
            </a:r>
            <a:r>
              <a:rPr lang="bg-BG" dirty="0" smtClean="0"/>
              <a:t>, </a:t>
            </a:r>
            <a:r>
              <a:rPr lang="en-US" dirty="0" smtClean="0"/>
              <a:t>links, tables</a:t>
            </a:r>
            <a:endParaRPr lang="bg-BG" dirty="0" smtClean="0"/>
          </a:p>
          <a:p>
            <a:pPr lvl="1"/>
            <a:r>
              <a:rPr lang="en-US" dirty="0" smtClean="0"/>
              <a:t>Web sites styling language CSS</a:t>
            </a:r>
            <a:endParaRPr lang="bg-BG" dirty="0" smtClean="0"/>
          </a:p>
          <a:p>
            <a:pPr lvl="1"/>
            <a:r>
              <a:rPr lang="en-US" dirty="0" smtClean="0"/>
              <a:t>Web site content </a:t>
            </a:r>
            <a:r>
              <a:rPr lang="en-US" dirty="0" err="1" smtClean="0"/>
              <a:t>allignment</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xmlns="" val="513530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Design</a:t>
            </a:r>
            <a:r>
              <a:rPr lang="bg-BG" dirty="0" smtClean="0"/>
              <a:t>, </a:t>
            </a:r>
            <a:r>
              <a:rPr lang="en-US" dirty="0" smtClean="0"/>
              <a:t>HTML, </a:t>
            </a:r>
            <a:r>
              <a:rPr lang="en-US" dirty="0" smtClean="0"/>
              <a:t>CSS </a:t>
            </a:r>
            <a:r>
              <a:rPr lang="bg-BG" dirty="0" smtClean="0"/>
              <a:t>(2</a:t>
            </a:r>
            <a:r>
              <a:rPr lang="bg-BG" dirty="0" smtClean="0"/>
              <a:t>)</a:t>
            </a:r>
            <a:endParaRPr lang="en-US" dirty="0"/>
          </a:p>
        </p:txBody>
      </p:sp>
      <p:sp>
        <p:nvSpPr>
          <p:cNvPr id="3" name="Content Placeholder 2"/>
          <p:cNvSpPr>
            <a:spLocks noGrp="1"/>
          </p:cNvSpPr>
          <p:nvPr>
            <p:ph idx="1"/>
          </p:nvPr>
        </p:nvSpPr>
        <p:spPr/>
        <p:txBody>
          <a:bodyPr/>
          <a:lstStyle/>
          <a:p>
            <a:pPr lvl="1"/>
            <a:r>
              <a:rPr lang="en-US" dirty="0" smtClean="0"/>
              <a:t>Characteristics of a page </a:t>
            </a:r>
            <a:r>
              <a:rPr lang="bg-BG" dirty="0" smtClean="0"/>
              <a:t>(</a:t>
            </a:r>
            <a:r>
              <a:rPr lang="en-US" dirty="0" smtClean="0"/>
              <a:t>background</a:t>
            </a:r>
            <a:r>
              <a:rPr lang="bg-BG" dirty="0" smtClean="0"/>
              <a:t>, </a:t>
            </a:r>
            <a:r>
              <a:rPr lang="en-US" dirty="0" smtClean="0"/>
              <a:t>color</a:t>
            </a:r>
            <a:r>
              <a:rPr lang="bg-BG" dirty="0" smtClean="0"/>
              <a:t>, </a:t>
            </a:r>
            <a:r>
              <a:rPr lang="en-US" dirty="0" smtClean="0"/>
              <a:t>images</a:t>
            </a:r>
            <a:r>
              <a:rPr lang="bg-BG" dirty="0" smtClean="0"/>
              <a:t>, </a:t>
            </a:r>
            <a:r>
              <a:rPr lang="en-US" dirty="0" smtClean="0"/>
              <a:t>alignment</a:t>
            </a:r>
            <a:r>
              <a:rPr lang="bg-BG" dirty="0" smtClean="0"/>
              <a:t>, </a:t>
            </a:r>
            <a:r>
              <a:rPr lang="en-US" dirty="0" smtClean="0"/>
              <a:t>page titles</a:t>
            </a:r>
            <a:r>
              <a:rPr lang="bg-BG" dirty="0" smtClean="0"/>
              <a:t>, </a:t>
            </a:r>
            <a:r>
              <a:rPr lang="en-US" dirty="0" smtClean="0"/>
              <a:t>page coding</a:t>
            </a:r>
            <a:r>
              <a:rPr lang="bg-BG" dirty="0" smtClean="0"/>
              <a:t>, </a:t>
            </a:r>
            <a:r>
              <a:rPr lang="en-US" dirty="0" smtClean="0"/>
              <a:t>meta tags</a:t>
            </a:r>
            <a:r>
              <a:rPr lang="bg-BG" dirty="0" smtClean="0"/>
              <a:t>), </a:t>
            </a:r>
            <a:r>
              <a:rPr lang="en-US" dirty="0" smtClean="0"/>
              <a:t>paragraphs</a:t>
            </a:r>
            <a:r>
              <a:rPr lang="bg-BG" dirty="0" smtClean="0"/>
              <a:t>, </a:t>
            </a:r>
            <a:r>
              <a:rPr lang="en-US" dirty="0" smtClean="0"/>
              <a:t>fonts</a:t>
            </a:r>
            <a:r>
              <a:rPr lang="bg-BG" dirty="0" smtClean="0"/>
              <a:t>, </a:t>
            </a:r>
            <a:r>
              <a:rPr lang="en-US" dirty="0" smtClean="0"/>
              <a:t>colors</a:t>
            </a:r>
            <a:r>
              <a:rPr lang="bg-BG" dirty="0" smtClean="0"/>
              <a:t>, </a:t>
            </a:r>
            <a:r>
              <a:rPr lang="en-US" dirty="0" smtClean="0"/>
              <a:t>images insertion</a:t>
            </a:r>
            <a:endParaRPr lang="bg-BG" dirty="0" smtClean="0"/>
          </a:p>
          <a:p>
            <a:pPr lvl="1"/>
            <a:r>
              <a:rPr lang="en-US" dirty="0" smtClean="0"/>
              <a:t>Web design conversion</a:t>
            </a:r>
            <a:r>
              <a:rPr lang="bg-BG" dirty="0" smtClean="0"/>
              <a:t> (</a:t>
            </a:r>
            <a:r>
              <a:rPr lang="en-US" dirty="0" smtClean="0"/>
              <a:t>image</a:t>
            </a:r>
            <a:r>
              <a:rPr lang="bg-BG" dirty="0" smtClean="0"/>
              <a:t>) </a:t>
            </a:r>
            <a:r>
              <a:rPr lang="en-US" dirty="0" smtClean="0"/>
              <a:t>web site</a:t>
            </a:r>
            <a:r>
              <a:rPr lang="bg-BG" dirty="0" smtClean="0"/>
              <a:t>. </a:t>
            </a:r>
            <a:r>
              <a:rPr lang="en-US" dirty="0" smtClean="0"/>
              <a:t>Content management systems</a:t>
            </a:r>
            <a:endParaRPr lang="bg-BG" dirty="0" smtClean="0"/>
          </a:p>
          <a:p>
            <a:pPr lvl="1"/>
            <a:r>
              <a:rPr lang="en-US" dirty="0" smtClean="0"/>
              <a:t>Frames</a:t>
            </a:r>
            <a:r>
              <a:rPr lang="bg-BG" dirty="0" smtClean="0"/>
              <a:t>. </a:t>
            </a:r>
            <a:r>
              <a:rPr lang="en-US" dirty="0" smtClean="0"/>
              <a:t>Navigation</a:t>
            </a:r>
            <a:r>
              <a:rPr lang="bg-BG" dirty="0" smtClean="0"/>
              <a:t>: </a:t>
            </a:r>
            <a:r>
              <a:rPr lang="en-US" dirty="0" smtClean="0"/>
              <a:t>Transfer of management to frames</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xmlns="" val="21435253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What is the previous version of HTML, prior to HTML5</a:t>
            </a:r>
            <a:r>
              <a:rPr lang="bg-BG" dirty="0" smtClean="0"/>
              <a:t>?</a:t>
            </a:r>
            <a:endParaRPr lang="en-US" dirty="0" smtClean="0"/>
          </a:p>
          <a:p>
            <a:pPr marL="871538" lvl="1" indent="-514350">
              <a:buFont typeface="+mj-lt"/>
              <a:buAutoNum type="alphaLcParenR"/>
            </a:pPr>
            <a:r>
              <a:rPr lang="en-US" dirty="0" smtClean="0"/>
              <a:t>HTML 4</a:t>
            </a:r>
          </a:p>
          <a:p>
            <a:pPr marL="871538" lvl="1" indent="-514350">
              <a:buFont typeface="+mj-lt"/>
              <a:buAutoNum type="alphaLcParenR"/>
            </a:pPr>
            <a:r>
              <a:rPr lang="en-US" dirty="0" smtClean="0"/>
              <a:t>HTML 4.9</a:t>
            </a:r>
          </a:p>
          <a:p>
            <a:pPr marL="871538" lvl="1" indent="-514350">
              <a:buFont typeface="+mj-lt"/>
              <a:buAutoNum type="alphaLcParenR"/>
            </a:pPr>
            <a:r>
              <a:rPr lang="en-US" dirty="0" smtClean="0"/>
              <a:t>HTML 4.01</a:t>
            </a:r>
          </a:p>
          <a:p>
            <a:pPr marL="871538" lvl="1" indent="-514350">
              <a:buFont typeface="+mj-lt"/>
              <a:buAutoNum type="alphaLcParenR"/>
            </a:pPr>
            <a:r>
              <a:rPr lang="en-US" dirty="0" smtClean="0"/>
              <a:t>HTML 4.1</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bg-BG" sz="2800" dirty="0" smtClean="0"/>
              <a:t>HTML 4.01 was published in late 1999, with further errata published through 2001. In 2004 development began on HTML5 in the Web Hypertext Application Technology Working Group (WHATWG), which became a joint deliverable with the W3C in 2008</a:t>
            </a:r>
            <a:r>
              <a:rPr lang="bg-BG" sz="2800" dirty="0" smtClean="0">
                <a:effectLst/>
              </a:rPr>
              <a:t>.</a:t>
            </a:r>
            <a:endParaRPr lang="bg-BG" sz="2800" dirty="0">
              <a:effectLst/>
            </a:endParaRPr>
          </a:p>
          <a:p>
            <a:pPr lvl="1"/>
            <a:r>
              <a:rPr lang="en-US" sz="2800" dirty="0" smtClean="0"/>
              <a:t>Source</a:t>
            </a:r>
            <a:r>
              <a:rPr lang="bg-BG" sz="2800" dirty="0" smtClean="0"/>
              <a:t>: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xmlns=""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What are the two main types of software that you would find in a computer system?</a:t>
            </a:r>
            <a:endParaRPr lang="en-US" dirty="0" smtClean="0"/>
          </a:p>
          <a:p>
            <a:pPr marL="871538" lvl="1" indent="-514350">
              <a:buFont typeface="+mj-lt"/>
              <a:buAutoNum type="alphaLcParenR"/>
            </a:pPr>
            <a:r>
              <a:rPr lang="bg-BG" dirty="0" smtClean="0"/>
              <a:t>Embedded software and plug-ins</a:t>
            </a:r>
            <a:endParaRPr lang="en-US" dirty="0" smtClean="0"/>
          </a:p>
          <a:p>
            <a:pPr marL="871538" lvl="1" indent="-514350">
              <a:buFont typeface="+mj-lt"/>
              <a:buAutoNum type="alphaLcParenR"/>
            </a:pPr>
            <a:r>
              <a:rPr lang="bg-BG" dirty="0" smtClean="0"/>
              <a:t>Utility software and application software</a:t>
            </a:r>
            <a:endParaRPr lang="en-US" dirty="0" smtClean="0"/>
          </a:p>
          <a:p>
            <a:pPr marL="871538" lvl="1" indent="-514350">
              <a:buFont typeface="+mj-lt"/>
              <a:buAutoNum type="alphaLcParenR"/>
            </a:pPr>
            <a:r>
              <a:rPr lang="en-US" dirty="0" smtClean="0"/>
              <a:t> </a:t>
            </a:r>
            <a:r>
              <a:rPr lang="bg-BG" dirty="0" smtClean="0"/>
              <a:t>System software and application software</a:t>
            </a:r>
            <a:endParaRPr lang="en-US" dirty="0" smtClean="0"/>
          </a:p>
          <a:p>
            <a:pPr marL="871538" lvl="1" indent="-514350">
              <a:buFont typeface="+mj-lt"/>
              <a:buAutoNum type="alphaLcParenR"/>
            </a:pPr>
            <a:r>
              <a:rPr lang="bg-BG" dirty="0" smtClean="0"/>
              <a:t>System software and programming software</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en-US" dirty="0" smtClean="0"/>
              <a:t>Scripts Development with JavaScript</a:t>
            </a:r>
            <a:r>
              <a:rPr lang="bg-BG" dirty="0" smtClean="0"/>
              <a:t>, </a:t>
            </a:r>
            <a:r>
              <a:rPr lang="en-US" dirty="0" smtClean="0"/>
              <a:t>Main JavaScript Constructs </a:t>
            </a:r>
            <a:r>
              <a:rPr lang="bg-BG" dirty="0" smtClean="0"/>
              <a:t>, </a:t>
            </a:r>
            <a:r>
              <a:rPr lang="en-US" dirty="0" smtClean="0"/>
              <a:t>Operators</a:t>
            </a:r>
            <a:r>
              <a:rPr lang="bg-BG" dirty="0" smtClean="0"/>
              <a:t>, </a:t>
            </a:r>
            <a:r>
              <a:rPr lang="en-US" dirty="0" smtClean="0"/>
              <a:t>Objects</a:t>
            </a:r>
            <a:r>
              <a:rPr lang="bg-BG" dirty="0" smtClean="0"/>
              <a:t>, </a:t>
            </a:r>
            <a:r>
              <a:rPr lang="en-US" dirty="0" smtClean="0"/>
              <a:t>Manipulation of DOM Tree</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xmlns=""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xmlns=""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xmlns=""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en-US" sz="2800" dirty="0" smtClean="0"/>
              <a:t>This section consists of the following </a:t>
            </a:r>
            <a:r>
              <a:rPr lang="en-US" sz="2800" dirty="0" smtClean="0"/>
              <a:t>questions</a:t>
            </a:r>
            <a:r>
              <a:rPr lang="bg-BG" sz="3000" dirty="0" smtClean="0"/>
              <a:t>:</a:t>
            </a:r>
            <a:endParaRPr lang="bg-BG" sz="3000" dirty="0" smtClean="0"/>
          </a:p>
          <a:p>
            <a:pPr lvl="1"/>
            <a:r>
              <a:rPr lang="en-US" sz="2800" dirty="0" smtClean="0"/>
              <a:t>Internet programming script languages</a:t>
            </a:r>
            <a:r>
              <a:rPr lang="bg-BG" sz="2800" dirty="0" smtClean="0"/>
              <a:t>: </a:t>
            </a:r>
            <a:r>
              <a:rPr lang="en-US" sz="2800" dirty="0"/>
              <a:t>JavaScript</a:t>
            </a:r>
            <a:r>
              <a:rPr lang="bg-BG" sz="2800" dirty="0"/>
              <a:t>, </a:t>
            </a:r>
            <a:r>
              <a:rPr lang="en-US" sz="2800" dirty="0"/>
              <a:t>Perl</a:t>
            </a:r>
            <a:r>
              <a:rPr lang="bg-BG" sz="2800" dirty="0"/>
              <a:t>, </a:t>
            </a:r>
            <a:r>
              <a:rPr lang="en-US" sz="2800" dirty="0"/>
              <a:t>VBScript</a:t>
            </a:r>
            <a:r>
              <a:rPr lang="bg-BG" sz="2800" dirty="0"/>
              <a:t>. </a:t>
            </a:r>
            <a:r>
              <a:rPr lang="en-US" sz="2800" dirty="0" smtClean="0"/>
              <a:t>JavaScript overview</a:t>
            </a:r>
            <a:r>
              <a:rPr lang="bg-BG" sz="2800" dirty="0" smtClean="0"/>
              <a:t>. </a:t>
            </a:r>
            <a:r>
              <a:rPr lang="en-US" sz="2800" dirty="0" smtClean="0"/>
              <a:t>Data types</a:t>
            </a:r>
            <a:r>
              <a:rPr lang="bg-BG" sz="2800" dirty="0" smtClean="0"/>
              <a:t>. </a:t>
            </a:r>
            <a:r>
              <a:rPr lang="en-US" sz="2800" dirty="0" smtClean="0"/>
              <a:t>V</a:t>
            </a:r>
            <a:r>
              <a:rPr lang="en-US" sz="2800" dirty="0" smtClean="0"/>
              <a:t>ariables</a:t>
            </a:r>
            <a:r>
              <a:rPr lang="bg-BG" sz="2800" dirty="0" smtClean="0"/>
              <a:t>. </a:t>
            </a:r>
            <a:r>
              <a:rPr lang="en-US" sz="2800" dirty="0" smtClean="0"/>
              <a:t>Appropriation operator</a:t>
            </a:r>
            <a:r>
              <a:rPr lang="bg-BG" sz="2800" dirty="0" smtClean="0"/>
              <a:t>. </a:t>
            </a:r>
            <a:r>
              <a:rPr lang="en-US" sz="2800" dirty="0" smtClean="0"/>
              <a:t>Operations and expressions</a:t>
            </a:r>
            <a:r>
              <a:rPr lang="bg-BG" sz="2800" dirty="0" smtClean="0"/>
              <a:t>. </a:t>
            </a:r>
            <a:r>
              <a:rPr lang="en-US" sz="2800" dirty="0" smtClean="0"/>
              <a:t>Conditional operator</a:t>
            </a:r>
            <a:r>
              <a:rPr lang="bg-BG" sz="2800" dirty="0" smtClean="0"/>
              <a:t>. </a:t>
            </a:r>
            <a:r>
              <a:rPr lang="en-US" sz="2800" dirty="0" smtClean="0"/>
              <a:t>Loops operator</a:t>
            </a:r>
            <a:r>
              <a:rPr lang="bg-BG" sz="2800" dirty="0" smtClean="0"/>
              <a:t>. </a:t>
            </a:r>
            <a:r>
              <a:rPr lang="en-US" sz="2800" dirty="0" smtClean="0"/>
              <a:t>JavaScript functions</a:t>
            </a:r>
            <a:r>
              <a:rPr lang="bg-BG" sz="2800" dirty="0" smtClean="0"/>
              <a:t>. </a:t>
            </a:r>
            <a:r>
              <a:rPr lang="en-US" sz="2800" dirty="0" smtClean="0"/>
              <a:t>JavaScript objects</a:t>
            </a:r>
            <a:r>
              <a:rPr lang="bg-BG" sz="2800" dirty="0" smtClean="0"/>
              <a:t>. </a:t>
            </a:r>
            <a:r>
              <a:rPr lang="en-US" sz="2800" dirty="0" smtClean="0"/>
              <a:t>Massives</a:t>
            </a:r>
            <a:r>
              <a:rPr lang="bg-BG" sz="2800" dirty="0" smtClean="0"/>
              <a:t>. </a:t>
            </a:r>
            <a:r>
              <a:rPr lang="en-US" sz="2800" dirty="0" smtClean="0"/>
              <a:t>Date</a:t>
            </a:r>
            <a:r>
              <a:rPr lang="en-US" sz="2800" dirty="0"/>
              <a:t>, </a:t>
            </a:r>
            <a:r>
              <a:rPr lang="en-US" sz="2800" dirty="0" smtClean="0"/>
              <a:t>Math classes</a:t>
            </a:r>
            <a:r>
              <a:rPr lang="bg-BG" sz="2800" dirty="0" smtClean="0"/>
              <a:t>. </a:t>
            </a:r>
            <a:r>
              <a:rPr lang="en-US" sz="2800" dirty="0" smtClean="0"/>
              <a:t>D</a:t>
            </a:r>
            <a:r>
              <a:rPr lang="en-US" sz="2800" dirty="0" smtClean="0"/>
              <a:t>ocument</a:t>
            </a:r>
            <a:r>
              <a:rPr lang="en-US" sz="2800" dirty="0"/>
              <a:t>, window, </a:t>
            </a:r>
            <a:r>
              <a:rPr lang="en-US" sz="2800" dirty="0" smtClean="0"/>
              <a:t>navigator </a:t>
            </a:r>
            <a:r>
              <a:rPr lang="bg-BG" sz="2800" dirty="0" smtClean="0"/>
              <a:t> </a:t>
            </a:r>
            <a:r>
              <a:rPr lang="en-US" sz="2800" dirty="0" smtClean="0"/>
              <a:t>Objects.</a:t>
            </a:r>
            <a:r>
              <a:rPr lang="bg-BG" sz="2800" dirty="0" smtClean="0"/>
              <a:t> </a:t>
            </a:r>
            <a:r>
              <a:rPr lang="en-US" sz="2800" dirty="0" smtClean="0"/>
              <a:t>JavaScript events</a:t>
            </a:r>
            <a:r>
              <a:rPr lang="bg-BG" sz="2800" dirty="0" smtClean="0"/>
              <a:t>. </a:t>
            </a:r>
            <a:r>
              <a:rPr lang="en-US" sz="2800" dirty="0" smtClean="0"/>
              <a:t>DOM object model and</a:t>
            </a:r>
            <a:r>
              <a:rPr lang="bg-BG" sz="2800" dirty="0" smtClean="0"/>
              <a:t> </a:t>
            </a:r>
            <a:r>
              <a:rPr lang="en-US" sz="2800" dirty="0" smtClean="0"/>
              <a:t>JavaScript mani</a:t>
            </a:r>
            <a:r>
              <a:rPr lang="en-US" sz="2800" dirty="0" smtClean="0"/>
              <a:t>pulations</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xmlns="" val="14090017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Which of the following is NOT true about  JavaScript</a:t>
            </a:r>
            <a:endParaRPr lang="en-US" dirty="0" smtClean="0"/>
          </a:p>
          <a:p>
            <a:pPr marL="871538" lvl="1" indent="-514350">
              <a:buFont typeface="+mj-lt"/>
              <a:buAutoNum type="alphaLcParenR"/>
            </a:pPr>
            <a:r>
              <a:rPr lang="bg-BG" dirty="0" smtClean="0"/>
              <a:t>JavaScript is the latest version of Java</a:t>
            </a:r>
            <a:endParaRPr lang="en-US" dirty="0" smtClean="0"/>
          </a:p>
          <a:p>
            <a:pPr marL="871538" lvl="1" indent="-514350">
              <a:buFont typeface="+mj-lt"/>
              <a:buAutoNum type="alphaLcParenR"/>
            </a:pPr>
            <a:r>
              <a:rPr lang="bg-BG" dirty="0" smtClean="0"/>
              <a:t>JavaScript variables are global and </a:t>
            </a:r>
            <a:r>
              <a:rPr lang="bg-BG" dirty="0" smtClean="0"/>
              <a:t>loca</a:t>
            </a:r>
            <a:r>
              <a:rPr lang="en-US" dirty="0" smtClean="0"/>
              <a:t>l</a:t>
            </a:r>
            <a:endParaRPr lang="en-US" dirty="0" smtClean="0"/>
          </a:p>
          <a:p>
            <a:pPr marL="871538" lvl="1" indent="-514350">
              <a:buFont typeface="+mj-lt"/>
              <a:buAutoNum type="alphaLcParenR"/>
            </a:pPr>
            <a:r>
              <a:rPr lang="bg-BG" dirty="0" smtClean="0"/>
              <a:t>JavaScript is an interpreted computer programming language</a:t>
            </a:r>
            <a:endParaRPr lang="en-US" dirty="0" smtClean="0"/>
          </a:p>
          <a:p>
            <a:pPr marL="871538" lvl="1" indent="-514350">
              <a:buFont typeface="+mj-lt"/>
              <a:buAutoNum type="alphaLcParenR"/>
            </a:pPr>
            <a:r>
              <a:rPr lang="bg-BG" dirty="0" smtClean="0"/>
              <a:t>You can use JavaScript code in browser applications together with HTML, CSS and the Document Object Model (DOM</a:t>
            </a:r>
            <a:r>
              <a:rPr lang="en-US" dirty="0" smtClean="0"/>
              <a:t>)</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en-US" sz="2800" dirty="0" smtClean="0"/>
              <a:t> </a:t>
            </a:r>
            <a:r>
              <a:rPr lang="bg-BG" sz="2800" dirty="0" smtClean="0"/>
              <a:t>Java is an OOP programming language while Java Script is an OOP scripting language. Java creates applications that run in a virtual machine or browser while JavaScript code is run on a browser only. Java code needs to be compiled while JavaScript code are all in text. They require different plug-ins</a:t>
            </a:r>
            <a:r>
              <a:rPr lang="bg-BG" sz="2800" dirty="0" smtClean="0"/>
              <a:t>.</a:t>
            </a:r>
            <a:endParaRPr lang="en-US" sz="2800" dirty="0" smtClean="0"/>
          </a:p>
          <a:p>
            <a:pPr lvl="1"/>
            <a:r>
              <a:rPr lang="bg-BG" sz="2800" dirty="0" smtClean="0"/>
              <a:t>Източник: </a:t>
            </a:r>
            <a:r>
              <a:rPr lang="en-US" sz="2800" dirty="0" smtClean="0">
                <a:hlinkClick r:id="rId2"/>
              </a:rPr>
              <a:t>www.java.com</a:t>
            </a:r>
            <a:r>
              <a:rPr lang="en-US" sz="2800" dirty="0" smtClean="0"/>
              <a:t>; </a:t>
            </a:r>
            <a:r>
              <a:rPr lang="en-US" sz="2800" dirty="0" smtClean="0">
                <a:hlinkClick r:id="rId3"/>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xmlns="" val="32694984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en-US" sz="3600" dirty="0" err="1" smtClean="0"/>
              <a:t>Telerik</a:t>
            </a:r>
            <a:r>
              <a:rPr lang="en-US" sz="3600" dirty="0" smtClean="0"/>
              <a:t> </a:t>
            </a:r>
            <a:r>
              <a:rPr lang="en-US" sz="3600" smtClean="0"/>
              <a:t>School Academy</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p14="http://schemas.microsoft.com/office/powerpoint/2010/main" xmlns="" val="69559813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Information</a:t>
            </a:r>
            <a:r>
              <a:rPr lang="bg-BG" dirty="0" smtClean="0"/>
              <a:t>:</a:t>
            </a:r>
            <a:endParaRPr lang="en-US" dirty="0" smtClean="0"/>
          </a:p>
          <a:p>
            <a:pPr lvl="1"/>
            <a:r>
              <a:rPr lang="en-US" sz="2800" b="0" dirty="0" smtClean="0"/>
              <a:t> </a:t>
            </a:r>
            <a:r>
              <a:rPr lang="bg-BG" sz="2800" dirty="0" smtClean="0"/>
              <a:t>The two main types of software that you would find in a computer would include system software and application software. System software controls the computer's internal operations. It includes device drivers and window systems. Application software tells the computer what to do to solve practical problems. This would include video games, word processing and spreadsheets.</a:t>
            </a:r>
            <a:endParaRPr lang="en-US" sz="2800" dirty="0" smtClean="0"/>
          </a:p>
          <a:p>
            <a:pPr lvl="1"/>
            <a:r>
              <a:rPr lang="en-US" sz="2800" dirty="0" smtClean="0"/>
              <a:t>Source</a:t>
            </a:r>
            <a:r>
              <a:rPr lang="bg-BG" sz="2800" dirty="0" smtClean="0"/>
              <a:t>: </a:t>
            </a:r>
            <a:r>
              <a:rPr lang="en-US" sz="2800" dirty="0" smtClean="0">
                <a:hlinkClick r:id="rId2"/>
              </a:rPr>
              <a:t>www.buzzle.com</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xmlns=""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5705</TotalTime>
  <Words>3773</Words>
  <Application>Microsoft Office PowerPoint</Application>
  <PresentationFormat>On-screen Show (4:3)</PresentationFormat>
  <Paragraphs>432</Paragraphs>
  <Slides>84</Slides>
  <Notes>1</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Telerik Academy</vt:lpstr>
      <vt:lpstr>Training Test on Information Technology (IT)</vt:lpstr>
      <vt:lpstr>Computer Systems</vt:lpstr>
      <vt:lpstr>Computer Systems (Hardware)</vt:lpstr>
      <vt:lpstr>Question</vt:lpstr>
      <vt:lpstr>Answer</vt:lpstr>
      <vt:lpstr>Computer Systems</vt:lpstr>
      <vt:lpstr>Computer Programs (Software)</vt:lpstr>
      <vt:lpstr>Question</vt:lpstr>
      <vt:lpstr>Answer</vt:lpstr>
      <vt:lpstr>Rules for working with and supporting computer systems</vt:lpstr>
      <vt:lpstr>Working with Computer Programs</vt:lpstr>
      <vt:lpstr>Question</vt:lpstr>
      <vt:lpstr>Answer</vt:lpstr>
      <vt:lpstr>Means of Data Transfer in IT and Numeral Systems</vt:lpstr>
      <vt:lpstr>Data Transfer. Numeral Systems</vt:lpstr>
      <vt:lpstr>Question</vt:lpstr>
      <vt:lpstr>Answer</vt:lpstr>
      <vt:lpstr>Operational Systems</vt:lpstr>
      <vt:lpstr>Operational Systems</vt:lpstr>
      <vt:lpstr>Question</vt:lpstr>
      <vt:lpstr>Answer</vt:lpstr>
      <vt:lpstr>Software Engineering</vt:lpstr>
      <vt:lpstr>Software Engineering</vt:lpstr>
      <vt:lpstr>Question</vt:lpstr>
      <vt:lpstr>Answer</vt:lpstr>
      <vt:lpstr>Compressing and Decompressing Data</vt:lpstr>
      <vt:lpstr>Data Compressing</vt:lpstr>
      <vt:lpstr>Question</vt:lpstr>
      <vt:lpstr>Answer</vt:lpstr>
      <vt:lpstr>Text Processing</vt:lpstr>
      <vt:lpstr>Text Processing</vt:lpstr>
      <vt:lpstr>Тext Processing (2)</vt:lpstr>
      <vt:lpstr>Question</vt:lpstr>
      <vt:lpstr>Answer</vt:lpstr>
      <vt:lpstr>Computer Graphics</vt:lpstr>
      <vt:lpstr>Computer Graphics</vt:lpstr>
      <vt:lpstr>Question</vt:lpstr>
      <vt:lpstr>Answer</vt:lpstr>
      <vt:lpstr>Databases</vt:lpstr>
      <vt:lpstr>Databases</vt:lpstr>
      <vt:lpstr>Question</vt:lpstr>
      <vt:lpstr>Answer</vt:lpstr>
      <vt:lpstr>Information Systems</vt:lpstr>
      <vt:lpstr>Information Systems</vt:lpstr>
      <vt:lpstr>Question</vt:lpstr>
      <vt:lpstr>Answer</vt:lpstr>
      <vt:lpstr>Security and Information Protection</vt:lpstr>
      <vt:lpstr>Security and Information Protection</vt:lpstr>
      <vt:lpstr>Question</vt:lpstr>
      <vt:lpstr>Answer</vt:lpstr>
      <vt:lpstr>Presentation Systems</vt:lpstr>
      <vt:lpstr>Presentation Systems</vt:lpstr>
      <vt:lpstr>Question</vt:lpstr>
      <vt:lpstr>Answer</vt:lpstr>
      <vt:lpstr>Multimedia</vt:lpstr>
      <vt:lpstr>Multimedia</vt:lpstr>
      <vt:lpstr>Question</vt:lpstr>
      <vt:lpstr>Answer</vt:lpstr>
      <vt:lpstr>Computer Networks</vt:lpstr>
      <vt:lpstr>Computer Networks</vt:lpstr>
      <vt:lpstr>Question</vt:lpstr>
      <vt:lpstr>Answer</vt:lpstr>
      <vt:lpstr>Internet Structure</vt:lpstr>
      <vt:lpstr>Internet Structure</vt:lpstr>
      <vt:lpstr>Question</vt:lpstr>
      <vt:lpstr>Answer</vt:lpstr>
      <vt:lpstr>Electronic Communication</vt:lpstr>
      <vt:lpstr>Electronic Communication</vt:lpstr>
      <vt:lpstr>Question</vt:lpstr>
      <vt:lpstr>Answer</vt:lpstr>
      <vt:lpstr>World Wide Web (WWW)</vt:lpstr>
      <vt:lpstr>World Wide Web (WWW)</vt:lpstr>
      <vt:lpstr>Question</vt:lpstr>
      <vt:lpstr>Answer</vt:lpstr>
      <vt:lpstr>Web Design, HTML, CSS</vt:lpstr>
      <vt:lpstr>Web Design, HTML, CSS</vt:lpstr>
      <vt:lpstr>Web Design, HTML, CSS (2)</vt:lpstr>
      <vt:lpstr>Question</vt:lpstr>
      <vt:lpstr>Answer</vt:lpstr>
      <vt:lpstr>JavaScript</vt:lpstr>
      <vt:lpstr>JavaScript</vt:lpstr>
      <vt:lpstr>Question</vt:lpstr>
      <vt:lpstr>Answer</vt:lpstr>
      <vt:lpstr>Telerik School Academy</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PC1</cp:lastModifiedBy>
  <cp:revision>694</cp:revision>
  <dcterms:created xsi:type="dcterms:W3CDTF">2007-12-08T16:03:35Z</dcterms:created>
  <dcterms:modified xsi:type="dcterms:W3CDTF">2013-11-30T21:37:29Z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